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2.jpeg" ContentType="image/jpeg"/>
  <Override PartName="/ppt/media/image9.png" ContentType="image/png"/>
  <Override PartName="/ppt/media/image19.png" ContentType="image/png"/>
  <Override PartName="/ppt/media/image21.png" ContentType="image/png"/>
  <Override PartName="/ppt/media/image4.png" ContentType="image/png"/>
  <Override PartName="/ppt/media/image27.png" ContentType="image/png"/>
  <Override PartName="/ppt/media/image14.png" ContentType="image/png"/>
  <Override PartName="/ppt/media/image3.png" ContentType="image/png"/>
  <Override PartName="/ppt/media/image26.png" ContentType="image/png"/>
  <Override PartName="/ppt/media/image13.png" ContentType="image/png"/>
  <Override PartName="/ppt/media/image11.png" ContentType="image/png"/>
  <Override PartName="/ppt/media/image1.png" ContentType="image/png"/>
  <Override PartName="/ppt/media/image24.png" ContentType="image/png"/>
  <Override PartName="/ppt/media/image28.png" ContentType="image/png"/>
  <Override PartName="/ppt/media/image5.png" ContentType="image/png"/>
  <Override PartName="/ppt/media/image15.png" ContentType="image/png"/>
  <Override PartName="/ppt/media/image29.png" ContentType="image/png"/>
  <Override PartName="/ppt/media/image6.png" ContentType="image/png"/>
  <Override PartName="/ppt/media/image16.png" ContentType="image/png"/>
  <Override PartName="/ppt/media/image7.png" ContentType="image/png"/>
  <Override PartName="/ppt/media/image17.png" ContentType="image/png"/>
  <Override PartName="/ppt/media/image20.png" ContentType="image/png"/>
  <Override PartName="/ppt/media/image18.png" ContentType="image/png"/>
  <Override PartName="/ppt/media/image8.png" ContentType="image/png"/>
  <Override PartName="/ppt/media/image12.png" ContentType="image/png"/>
  <Override PartName="/ppt/media/image10.png" ContentType="image/png"/>
  <Override PartName="/ppt/media/image22.png" ContentType="image/png"/>
  <Override PartName="/ppt/media/image25.png" ContentType="image/png"/>
  <Override PartName="/ppt/media/image30.png" ContentType="image/png"/>
  <Override PartName="/ppt/media/image31.png" ContentType="image/png"/>
  <Override PartName="/ppt/media/image23.png" ContentType="image/png"/>
  <Override PartName="/ppt/media/image32.png" ContentType="image/png"/>
  <Override PartName="/ppt/_rels/presentation.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23.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7.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4.xml.rels" ContentType="application/vnd.openxmlformats-package.relationships+xml"/>
  <Override PartName="/ppt/slideLayouts/_rels/slideLayout3.xml.rels" ContentType="application/vnd.openxmlformats-package.relationships+xml"/>
  <Override PartName="/ppt/slideLayouts/_rels/slideLayout24.xml.rels" ContentType="application/vnd.openxmlformats-package.relationships+xml"/>
  <Override PartName="/ppt/slideLayouts/_rels/slideLayout1.xml.rels" ContentType="application/vnd.openxmlformats-package.relationships+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22.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7.xml" ContentType="application/vnd.openxmlformats-officedocument.presentationml.slideLayout+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13.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_rels/slide29.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26.xml.rels" ContentType="application/vnd.openxmlformats-package.relationships+xml"/>
  <Override PartName="/ppt/slides/_rels/slide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7.xml.rels" ContentType="application/vnd.openxmlformats-package.relationships+xml"/>
  <Override PartName="/ppt/slides/_rels/slide11.xml.rels" ContentType="application/vnd.openxmlformats-package.relationships+xml"/>
  <Override PartName="/ppt/slides/_rels/slide13.xml.rels" ContentType="application/vnd.openxmlformats-package.relationships+xml"/>
  <Override PartName="/ppt/slides/_rels/slide10.xml.rels" ContentType="application/vnd.openxmlformats-package.relationships+xml"/>
  <Override PartName="/ppt/slides/_rels/slide1.xml.rels" ContentType="application/vnd.openxmlformats-package.relationships+xml"/>
  <Override PartName="/ppt/slides/slide26.xml" ContentType="application/vnd.openxmlformats-officedocument.presentationml.slide+xml"/>
  <Override PartName="/ppt/notesSlides/_rels/notesSlide27.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14.xml.rels" ContentType="application/vnd.openxmlformats-package.relationships+xml"/>
  <Override PartName="/ppt/notesSlides/_rels/notesSlide5.xml.rels" ContentType="application/vnd.openxmlformats-package.relationships+xml"/>
  <Override PartName="/ppt/notesSlides/_rels/notesSlide21.xml.rels" ContentType="application/vnd.openxmlformats-package.relationships+xml"/>
  <Override PartName="/ppt/notesSlides/_rels/notesSlide13.xml.rels" ContentType="application/vnd.openxmlformats-package.relationships+xml"/>
  <Override PartName="/ppt/notesSlides/_rels/notesSlide4.xml.rels" ContentType="application/vnd.openxmlformats-package.relationships+xml"/>
  <Override PartName="/ppt/notesSlides/notesSlide4.xml" ContentType="application/vnd.openxmlformats-officedocument.presentationml.notes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8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8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87" name="PlaceHolder 4"/>
          <p:cNvSpPr>
            <a:spLocks noGrp="1"/>
          </p:cNvSpPr>
          <p:nvPr>
            <p:ph type="dt" idx="2"/>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8" name="PlaceHolder 5"/>
          <p:cNvSpPr>
            <a:spLocks noGrp="1"/>
          </p:cNvSpPr>
          <p:nvPr>
            <p:ph type="ftr" idx="3"/>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9" name="PlaceHolder 6"/>
          <p:cNvSpPr>
            <a:spLocks noGrp="1"/>
          </p:cNvSpPr>
          <p:nvPr>
            <p:ph type="sldNum" idx="4"/>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C7CDD3B2-F96E-419F-A95D-A719252A3B29}"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s://drive.google.com/drive/folders/1eXu20cX1o-5uMFuSeHGxRS5AkhDZJTOP?usp=sharing" TargetMode="External"/><Relationship Id="rId2" Type="http://schemas.openxmlformats.org/officeDocument/2006/relationships/slide" Target="../slides/slide14.xml"/><Relationship Id="rId3"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216000" y="812520"/>
            <a:ext cx="7120080" cy="4001760"/>
          </a:xfrm>
          <a:prstGeom prst="rect">
            <a:avLst/>
          </a:prstGeom>
          <a:ln w="0">
            <a:noFill/>
          </a:ln>
        </p:spPr>
      </p:sp>
      <p:sp>
        <p:nvSpPr>
          <p:cNvPr id="221" name="PlaceHolder 2"/>
          <p:cNvSpPr>
            <a:spLocks noGrp="1"/>
          </p:cNvSpPr>
          <p:nvPr>
            <p:ph type="body"/>
          </p:nvPr>
        </p:nvSpPr>
        <p:spPr>
          <a:xfrm>
            <a:off x="756000" y="5078520"/>
            <a:ext cx="6040440" cy="4803840"/>
          </a:xfrm>
          <a:prstGeom prst="rect">
            <a:avLst/>
          </a:prstGeom>
          <a:noFill/>
          <a:ln w="0">
            <a:noFill/>
          </a:ln>
        </p:spPr>
        <p:txBody>
          <a:bodyPr lIns="0" rIns="0" tIns="0" bIns="0" anchor="t">
            <a:noAutofit/>
          </a:bodyPr>
          <a:p>
            <a:pPr marL="216000" indent="0">
              <a:lnSpc>
                <a:spcPct val="100000"/>
              </a:lnSpc>
              <a:buNone/>
              <a:tabLst>
                <a:tab algn="l" pos="0"/>
              </a:tabLst>
            </a:pPr>
            <a:r>
              <a:rPr b="0" lang="en-US" sz="1500" spc="-1" strike="noStrike">
                <a:solidFill>
                  <a:srgbClr val="000000"/>
                </a:solidFill>
                <a:latin typeface="Arial"/>
              </a:rPr>
              <a:t>Transformations applied to the parent object work as normal. The object can be moved, scaled, and rotated. What’s special is how the child object behaves. Once nested, a child object’s transform is relative to that of the parent object, not the world. Therefore, a child object position is not based on its distance from the origin, but the distance from the parent object. If the parent object is rotated, the child object would move with it. If you looked at the child’s rotation, however, it would not register that it had rotated at all. The same goes for scaling. If you scale the parent object, the child also changes in size. The scale of the child object would remain unchanged.</a:t>
            </a: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rPr>
              <a:t>     </a:t>
            </a:r>
            <a:r>
              <a:rPr b="0" lang="en-US" sz="1500" spc="-1" strike="noStrike">
                <a:solidFill>
                  <a:srgbClr val="000000"/>
                </a:solidFill>
                <a:latin typeface="Arial"/>
              </a:rPr>
              <a:t>You might be confused by why this is. Remember, when a transformation is applied, it is not applied to the object, but to the object’s coordinate system. An object isn’t rotated, its coordinate system is. The effect is that the object turns. When a child object’s coordinate system is based on the local coordinate system of the parent, any changes to the parent system will directly change the child (without the child knowing about it).</a:t>
            </a:r>
            <a:endParaRPr b="0" lang="en-US" sz="1500" spc="-1" strike="noStrike">
              <a:solidFill>
                <a:srgbClr val="000000"/>
              </a:solidFill>
              <a:latin typeface="Arial"/>
            </a:endParaRPr>
          </a:p>
          <a:p>
            <a:pPr marL="216000" indent="0">
              <a:lnSpc>
                <a:spcPct val="100000"/>
              </a:lnSpc>
              <a:buNone/>
              <a:tabLst>
                <a:tab algn="l" pos="0"/>
              </a:tabLst>
            </a:pPr>
            <a:r>
              <a:rPr b="0" lang="en-US" sz="1500" spc="-1" strike="noStrike">
                <a:solidFill>
                  <a:srgbClr val="000000"/>
                </a:solidFill>
                <a:latin typeface="Arial"/>
              </a:rPr>
              <a:t>[3]</a:t>
            </a:r>
            <a:endParaRPr b="0" lang="en-US" sz="1500" spc="-1" strike="noStrike">
              <a:solidFill>
                <a:srgbClr val="000000"/>
              </a:solid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216000" y="812520"/>
            <a:ext cx="7123680" cy="4005360"/>
          </a:xfrm>
          <a:prstGeom prst="rect">
            <a:avLst/>
          </a:prstGeom>
          <a:ln w="0">
            <a:noFill/>
          </a:ln>
        </p:spPr>
      </p:sp>
      <p:sp>
        <p:nvSpPr>
          <p:cNvPr id="223" name="PlaceHolder 2"/>
          <p:cNvSpPr>
            <a:spLocks noGrp="1"/>
          </p:cNvSpPr>
          <p:nvPr>
            <p:ph type="body"/>
          </p:nvPr>
        </p:nvSpPr>
        <p:spPr>
          <a:xfrm>
            <a:off x="756000" y="5078520"/>
            <a:ext cx="6044040" cy="480744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Students need to follow the next slide's instructions to practice with Unity.</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1" lang="en-US" sz="2000" spc="-1" strike="noStrike">
                <a:solidFill>
                  <a:srgbClr val="000000"/>
                </a:solidFill>
                <a:latin typeface="Arial"/>
              </a:rPr>
              <a:t>Practice Resources sharing</a:t>
            </a:r>
            <a:r>
              <a:rPr b="0" lang="en-US" sz="2000" spc="-1" strike="noStrike">
                <a:solidFill>
                  <a:srgbClr val="000000"/>
                </a:solidFill>
                <a:latin typeface="Arial"/>
              </a:rPr>
              <a:t>:</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u="sng">
                <a:solidFill>
                  <a:srgbClr val="000000"/>
                </a:solidFill>
                <a:uFillTx/>
                <a:latin typeface="Arial"/>
                <a:hlinkClick r:id="rId1"/>
              </a:rPr>
              <a:t>https://drive.google.com/drive/folders/1eXu20cX1o-5uMFuSeHGxRS5AkhDZJTOP?usp=sharing</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For lecturer: open file in: ./Lecturer-Guide/</a:t>
            </a:r>
            <a:r>
              <a:rPr b="1" lang="en-US" sz="2000" spc="-1" strike="noStrike">
                <a:solidFill>
                  <a:srgbClr val="000000"/>
                </a:solidFill>
                <a:latin typeface="Arial"/>
              </a:rPr>
              <a:t>1.2_Basic-Game-Object.mp4</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And user Assets file in ./Lecturer-Guide/Assets/1.2_Basic-Game-Object/* </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To create the final project.</a:t>
            </a:r>
            <a:endParaRPr b="0" lang="en-US" sz="2000" spc="-1" strike="noStrike">
              <a:solidFill>
                <a:srgbClr val="000000"/>
              </a:solidFill>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216000" y="812520"/>
            <a:ext cx="7125120" cy="4006800"/>
          </a:xfrm>
          <a:prstGeom prst="rect">
            <a:avLst/>
          </a:prstGeom>
          <a:ln w="0">
            <a:noFill/>
          </a:ln>
        </p:spPr>
      </p:sp>
      <p:sp>
        <p:nvSpPr>
          <p:cNvPr id="225"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Reference source: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https://fpl.udemy.com/course/unitycourse/learn/lecture/28740512#overview</a:t>
            </a:r>
            <a:endParaRPr b="0" lang="en-US" sz="2000" spc="-1" strike="noStrike">
              <a:solidFill>
                <a:srgbClr val="000000"/>
              </a:solidFill>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216000" y="812520"/>
            <a:ext cx="7125120" cy="4006800"/>
          </a:xfrm>
          <a:prstGeom prst="rect">
            <a:avLst/>
          </a:prstGeom>
          <a:ln w="0">
            <a:noFill/>
          </a:ln>
        </p:spPr>
      </p:sp>
      <p:sp>
        <p:nvSpPr>
          <p:cNvPr id="227"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Reference source: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https://fpl.udemy.com/course/unitycourse/learn/lecture/28740512#overview</a:t>
            </a:r>
            <a:endParaRPr b="0" lang="en-US" sz="2000" spc="-1" strike="noStrike">
              <a:solidFill>
                <a:srgbClr val="000000"/>
              </a:solidFill>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216000" y="812520"/>
            <a:ext cx="7125120" cy="4006800"/>
          </a:xfrm>
          <a:prstGeom prst="rect">
            <a:avLst/>
          </a:prstGeom>
          <a:ln w="0">
            <a:noFill/>
          </a:ln>
        </p:spPr>
      </p:sp>
      <p:sp>
        <p:nvSpPr>
          <p:cNvPr id="229"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Reference source: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https://fpl.udemy.com/course/unitycourse/learn/lecture/28740512#overview</a:t>
            </a:r>
            <a:endParaRPr b="0" lang="en-US" sz="2000" spc="-1" strike="noStrike">
              <a:solidFill>
                <a:srgbClr val="000000"/>
              </a:solidFill>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216000" y="812520"/>
            <a:ext cx="7125120" cy="4006800"/>
          </a:xfrm>
          <a:prstGeom prst="rect">
            <a:avLst/>
          </a:prstGeom>
          <a:ln w="0">
            <a:noFill/>
          </a:ln>
        </p:spPr>
      </p:sp>
      <p:sp>
        <p:nvSpPr>
          <p:cNvPr id="231" name="PlaceHolder 2"/>
          <p:cNvSpPr>
            <a:spLocks noGrp="1"/>
          </p:cNvSpPr>
          <p:nvPr>
            <p:ph type="body"/>
          </p:nvPr>
        </p:nvSpPr>
        <p:spPr>
          <a:xfrm>
            <a:off x="756000" y="5078520"/>
            <a:ext cx="6045480" cy="480888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Reference source:</a:t>
            </a: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https://fpl.udemy.com/course/unitycourse/learn/lecture/28740512#overview</a:t>
            </a:r>
            <a:endParaRPr b="0" lang="en-US" sz="2000" spc="-1" strike="noStrike">
              <a:solidFill>
                <a:srgbClr val="000000"/>
              </a:solid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216000" y="812520"/>
            <a:ext cx="7119000" cy="4000680"/>
          </a:xfrm>
          <a:prstGeom prst="rect">
            <a:avLst/>
          </a:prstGeom>
          <a:ln w="0">
            <a:noFill/>
          </a:ln>
        </p:spPr>
      </p:sp>
      <p:sp>
        <p:nvSpPr>
          <p:cNvPr id="217" name="PlaceHolder 2"/>
          <p:cNvSpPr>
            <a:spLocks noGrp="1"/>
          </p:cNvSpPr>
          <p:nvPr>
            <p:ph type="body"/>
          </p:nvPr>
        </p:nvSpPr>
        <p:spPr>
          <a:xfrm>
            <a:off x="756000" y="5078520"/>
            <a:ext cx="6039360" cy="48027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Nesting is the term for establishing a relationship between two or more items</a:t>
            </a:r>
            <a:endParaRPr b="0" lang="en-US" sz="2000" spc="-1" strike="noStrike">
              <a:solidFill>
                <a:srgbClr val="000000"/>
              </a:solid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216000" y="812520"/>
            <a:ext cx="7120800" cy="4002480"/>
          </a:xfrm>
          <a:prstGeom prst="rect">
            <a:avLst/>
          </a:prstGeom>
          <a:ln w="0">
            <a:noFill/>
          </a:ln>
        </p:spPr>
      </p:sp>
      <p:sp>
        <p:nvSpPr>
          <p:cNvPr id="219" name="PlaceHolder 2"/>
          <p:cNvSpPr>
            <a:spLocks noGrp="1"/>
          </p:cNvSpPr>
          <p:nvPr>
            <p:ph type="body"/>
          </p:nvPr>
        </p:nvSpPr>
        <p:spPr>
          <a:xfrm>
            <a:off x="756000" y="5078520"/>
            <a:ext cx="6041160" cy="4804560"/>
          </a:xfrm>
          <a:prstGeom prst="rect">
            <a:avLst/>
          </a:prstGeom>
          <a:noFill/>
          <a:ln w="0">
            <a:noFill/>
          </a:ln>
        </p:spPr>
        <p:txBody>
          <a:bodyPr lIns="0" rIns="0" tIns="0" bIns="0" anchor="t">
            <a:noAutofit/>
          </a:bodyPr>
          <a:p>
            <a:pPr marL="216000" indent="0">
              <a:lnSpc>
                <a:spcPct val="100000"/>
              </a:lnSpc>
              <a:buNone/>
              <a:tabLst>
                <a:tab algn="l" pos="0"/>
              </a:tabLst>
            </a:pPr>
            <a:r>
              <a:rPr b="0" lang="en-US" sz="2000" spc="-1" strike="noStrike">
                <a:solidFill>
                  <a:srgbClr val="000000"/>
                </a:solidFill>
                <a:latin typeface="Arial"/>
              </a:rPr>
              <a:t>“</a:t>
            </a:r>
            <a:r>
              <a:rPr b="0" lang="en-US" sz="2000" spc="-1" strike="noStrike">
                <a:solidFill>
                  <a:srgbClr val="000000"/>
                </a:solidFill>
                <a:latin typeface="Arial"/>
              </a:rPr>
              <a:t>Every game object has at least one component: a Transform. The Transform component stores the position, rotation, and scale of an object, and is also responsible for keeping track of the parent of an object. You can’t remove the Transform component”[2]</a:t>
            </a:r>
            <a:endParaRPr b="0" lang="en-US" sz="2000" spc="-1" strike="noStrike">
              <a:solidFill>
                <a:srgbClr val="000000"/>
              </a:solid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818E0F02-AE86-487C-88AD-14A8CF1956D0}"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C33EC3FB-A898-40F0-A6D4-4937462493DE}"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37D83199-18E1-40E1-8F62-546825672EB3}"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37D3A40C-8827-4FF2-9AE0-1A5C59CB1B40}"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0930A4A8-0A8F-4671-B6A7-5009DDF7BF16}"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389BBCDF-98E3-4FAF-9735-A90C64C45F9B}"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EEFD73CF-27B0-4082-95AA-E4F6A13CFF1C}"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D3049C20-32E4-4E27-A456-4FB819678D39}"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97925C42-1BDB-4DC6-A65A-5D06BC1BBFD1}"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2E015A48-A52F-4592-A253-872A7340165B}"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E1706F80-11E1-40C8-A527-9A085F9A4A59}"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C22CD888-DC29-4F3D-AF5B-D5FCC651950B}"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TextBox 6"/>
          <p:cNvSpPr/>
          <p:nvPr/>
        </p:nvSpPr>
        <p:spPr>
          <a:xfrm>
            <a:off x="0" y="6461280"/>
            <a:ext cx="12180240" cy="39204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1" name="Picture 9" descr="GitHub - morzhanov/nodejs-express-boilerplate: Node.js Boilerplate is an  project that allows you to start new node.js project from scratch."/>
          <p:cNvPicPr/>
          <p:nvPr/>
        </p:nvPicPr>
        <p:blipFill>
          <a:blip r:embed="rId2"/>
          <a:stretch/>
        </p:blipFill>
        <p:spPr>
          <a:xfrm>
            <a:off x="10759320" y="3240"/>
            <a:ext cx="1383840" cy="764640"/>
          </a:xfrm>
          <a:prstGeom prst="rect">
            <a:avLst/>
          </a:prstGeom>
          <a:ln w="0">
            <a:noFill/>
          </a:ln>
        </p:spPr>
      </p:pic>
      <p:pic>
        <p:nvPicPr>
          <p:cNvPr id="2" name="" descr=""/>
          <p:cNvPicPr/>
          <p:nvPr/>
        </p:nvPicPr>
        <p:blipFill>
          <a:blip r:embed="rId3"/>
          <a:stretch/>
        </p:blipFill>
        <p:spPr>
          <a:xfrm>
            <a:off x="25560" y="29880"/>
            <a:ext cx="1570320" cy="629640"/>
          </a:xfrm>
          <a:prstGeom prst="rect">
            <a:avLst/>
          </a:prstGeom>
          <a:ln w="0">
            <a:noFill/>
          </a:ln>
        </p:spPr>
      </p:pic>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TextBox 6"/>
          <p:cNvSpPr/>
          <p:nvPr/>
        </p:nvSpPr>
        <p:spPr>
          <a:xfrm>
            <a:off x="0" y="6461280"/>
            <a:ext cx="12180240" cy="392040"/>
          </a:xfrm>
          <a:prstGeom prst="rect">
            <a:avLst/>
          </a:prstGeom>
          <a:solidFill>
            <a:schemeClr val="accent2"/>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sp>
        <p:nvSpPr>
          <p:cNvPr id="42" name="TextBox 9"/>
          <p:cNvSpPr/>
          <p:nvPr/>
        </p:nvSpPr>
        <p:spPr>
          <a:xfrm>
            <a:off x="0" y="681120"/>
            <a:ext cx="216720" cy="704160"/>
          </a:xfrm>
          <a:prstGeom prst="rect">
            <a:avLst/>
          </a:prstGeom>
          <a:solidFill>
            <a:srgbClr val="4e8f00"/>
          </a:solidFill>
          <a:ln w="0">
            <a:noFill/>
          </a:ln>
        </p:spPr>
        <p:style>
          <a:lnRef idx="0"/>
          <a:fillRef idx="0"/>
          <a:effectRef idx="0"/>
          <a:fontRef idx="minor"/>
        </p:style>
        <p:txBody>
          <a:bodyPr lIns="90000" rIns="90000" tIns="45000" bIns="45000" anchor="t">
            <a:spAutoFit/>
          </a:bodyPr>
          <a:p>
            <a:pPr>
              <a:lnSpc>
                <a:spcPct val="100000"/>
              </a:lnSpc>
            </a:pPr>
            <a:endParaRPr b="0" lang="en-US" sz="1800" spc="-1" strike="noStrike">
              <a:solidFill>
                <a:srgbClr val="000000"/>
              </a:solidFill>
              <a:latin typeface="Calibri"/>
              <a:ea typeface="DejaVu Sans"/>
            </a:endParaRPr>
          </a:p>
        </p:txBody>
      </p:sp>
      <p:pic>
        <p:nvPicPr>
          <p:cNvPr id="43" name="Picture 9" descr="GitHub - morzhanov/nodejs-express-boilerplate: Node.js Boilerplate is an  project that allows you to start new node.js project from scratch."/>
          <p:cNvPicPr/>
          <p:nvPr/>
        </p:nvPicPr>
        <p:blipFill>
          <a:blip r:embed="rId2"/>
          <a:stretch/>
        </p:blipFill>
        <p:spPr>
          <a:xfrm>
            <a:off x="10759680" y="3600"/>
            <a:ext cx="1383840" cy="764640"/>
          </a:xfrm>
          <a:prstGeom prst="rect">
            <a:avLst/>
          </a:prstGeom>
          <a:ln w="0">
            <a:noFill/>
          </a:ln>
        </p:spPr>
      </p:pic>
      <p:pic>
        <p:nvPicPr>
          <p:cNvPr id="44" name="" descr=""/>
          <p:cNvPicPr/>
          <p:nvPr/>
        </p:nvPicPr>
        <p:blipFill>
          <a:blip r:embed="rId3"/>
          <a:stretch/>
        </p:blipFill>
        <p:spPr>
          <a:xfrm>
            <a:off x="25560" y="29520"/>
            <a:ext cx="1570320" cy="629640"/>
          </a:xfrm>
          <a:prstGeom prst="rect">
            <a:avLst/>
          </a:prstGeom>
          <a:ln w="0">
            <a:noFill/>
          </a:ln>
        </p:spPr>
      </p:pic>
      <p:sp>
        <p:nvSpPr>
          <p:cNvPr id="45" name="PlaceHolder 1"/>
          <p:cNvSpPr>
            <a:spLocks noGrp="1"/>
          </p:cNvSpPr>
          <p:nvPr>
            <p:ph type="sldNum" idx="1"/>
          </p:nvPr>
        </p:nvSpPr>
        <p:spPr>
          <a:xfrm>
            <a:off x="8610480" y="6483240"/>
            <a:ext cx="2731320" cy="3531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000000"/>
                </a:solidFill>
                <a:latin typeface="Calibri"/>
              </a:defRPr>
            </a:lvl1pPr>
          </a:lstStyle>
          <a:p>
            <a:pPr indent="0" algn="r">
              <a:lnSpc>
                <a:spcPct val="100000"/>
              </a:lnSpc>
              <a:buNone/>
              <a:tabLst>
                <a:tab algn="l" pos="0"/>
              </a:tabLst>
            </a:pPr>
            <a:fld id="{F7D3164A-2FB9-4936-9255-44EA46498807}" type="slidenum">
              <a:rPr b="0" lang="en-US" sz="1200" spc="-1" strike="noStrike">
                <a:solidFill>
                  <a:srgbClr val="000000"/>
                </a:solidFill>
                <a:latin typeface="Calibri"/>
              </a:rPr>
              <a:t>&lt;number&gt;</a:t>
            </a:fld>
            <a:endParaRPr b="0" lang="en-US" sz="1200" spc="-1" strike="noStrike">
              <a:solidFill>
                <a:srgbClr val="000000"/>
              </a:solidFill>
              <a:latin typeface="Times New Roman"/>
            </a:endParaRPr>
          </a:p>
        </p:txBody>
      </p:sp>
      <p:sp>
        <p:nvSpPr>
          <p:cNvPr id="46"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7"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www.youtube.com/watch?v=_gDSfZ01GVE" TargetMode="External"/><Relationship Id="rId2" Type="http://schemas.openxmlformats.org/officeDocument/2006/relationships/hyperlink" Target="https://www.youtube.com/watch?v=_gDSfZ01GVE" TargetMode="External"/><Relationship Id="rId3" Type="http://schemas.openxmlformats.org/officeDocument/2006/relationships/image" Target="../media/image22.pn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13.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www.youtube.com/watch?v=fmNtibNWPhc&amp;ab_channel=Unity" TargetMode="External"/><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www.youtube.com/watch?v=DTp5zi8_u1U" TargetMode="External"/><Relationship Id="rId2" Type="http://schemas.openxmlformats.org/officeDocument/2006/relationships/hyperlink" Target="https://www.youtube.com/watch?v=DTp5zi8_u1U" TargetMode="External"/><Relationship Id="rId3" Type="http://schemas.openxmlformats.org/officeDocument/2006/relationships/image" Target="../media/image29.png"/><Relationship Id="rId4"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youtube.com/watch?v=Ky0sV9pua-E&amp;ab_channel=Unity" TargetMode="External"/><Relationship Id="rId2" Type="http://schemas.openxmlformats.org/officeDocument/2006/relationships/image" Target="../media/image30.png"/><Relationship Id="rId3" Type="http://schemas.openxmlformats.org/officeDocument/2006/relationships/hyperlink" Target="https://www.youtube.com/watch?v=Ky0sV9pua-E" TargetMode="External"/><Relationship Id="rId4"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docs.unity3d.com/Manual/class-RectTransform.html" TargetMode="External"/><Relationship Id="rId3" Type="http://schemas.openxmlformats.org/officeDocument/2006/relationships/hyperlink" Target="https://docs.unity3d.com/Manual/UIBasicLayout.html" TargetMode="External"/><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1112760" y="2111400"/>
            <a:ext cx="9962280" cy="1911600"/>
          </a:xfrm>
          <a:prstGeom prst="rect">
            <a:avLst/>
          </a:prstGeom>
          <a:gradFill rotWithShape="0">
            <a:gsLst>
              <a:gs pos="87000">
                <a:srgbClr val="ffffff">
                  <a:alpha val="0"/>
                </a:srgbClr>
              </a:gs>
              <a:gs pos="100000">
                <a:srgbClr val="ee853d">
                  <a:alpha val="76078"/>
                </a:srgbClr>
              </a:gs>
            </a:gsLst>
            <a:lin ang="5400000"/>
          </a:gradFill>
          <a:ln w="0">
            <a:noFill/>
          </a:ln>
        </p:spPr>
        <p:txBody>
          <a:bodyPr lIns="90000" rIns="90000" tIns="45000" bIns="45000" anchor="ctr">
            <a:normAutofit/>
          </a:bodyPr>
          <a:p>
            <a:pPr indent="0" algn="ctr">
              <a:lnSpc>
                <a:spcPct val="114000"/>
              </a:lnSpc>
              <a:buNone/>
              <a:tabLst>
                <a:tab algn="l" pos="0"/>
              </a:tabLst>
            </a:pPr>
            <a:r>
              <a:rPr b="1" lang="en-US" sz="4400" spc="-1" strike="noStrike">
                <a:solidFill>
                  <a:srgbClr val="002060"/>
                </a:solidFill>
                <a:latin typeface="Arial"/>
              </a:rPr>
              <a:t>Basic Game Object </a:t>
            </a:r>
            <a:br>
              <a:rPr sz="4400"/>
            </a:br>
            <a:r>
              <a:rPr b="1" lang="en-US" sz="4400" spc="-1" strike="noStrike">
                <a:solidFill>
                  <a:srgbClr val="002060"/>
                </a:solidFill>
                <a:latin typeface="Arial"/>
              </a:rPr>
              <a:t>Manipulation and Transformations</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7"/>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1840">
              <a:lnSpc>
                <a:spcPct val="90000"/>
              </a:lnSpc>
              <a:tabLst>
                <a:tab algn="l" pos="0"/>
              </a:tabLst>
            </a:pPr>
            <a:r>
              <a:rPr b="1" lang="en-US" sz="3600" spc="-1" strike="noStrike">
                <a:solidFill>
                  <a:srgbClr val="000000"/>
                </a:solidFill>
                <a:latin typeface="Arial"/>
                <a:ea typeface="DejaVu Sans"/>
              </a:rPr>
              <a:t>Transforms - </a:t>
            </a:r>
            <a:r>
              <a:rPr b="1" lang="en-US" sz="3600" spc="-1" strike="noStrike">
                <a:solidFill>
                  <a:srgbClr val="000000"/>
                </a:solidFill>
                <a:latin typeface="Arial"/>
                <a:ea typeface="Arial"/>
              </a:rPr>
              <a:t>Understanding 3D coordinate space</a:t>
            </a:r>
            <a:endParaRPr b="0" lang="en-US" sz="3600" spc="-1" strike="noStrike">
              <a:solidFill>
                <a:srgbClr val="000000"/>
              </a:solidFill>
              <a:latin typeface="Arial"/>
            </a:endParaRPr>
          </a:p>
        </p:txBody>
      </p:sp>
      <p:pic>
        <p:nvPicPr>
          <p:cNvPr id="129" name="" descr=""/>
          <p:cNvPicPr/>
          <p:nvPr/>
        </p:nvPicPr>
        <p:blipFill>
          <a:blip r:embed="rId1"/>
          <a:stretch/>
        </p:blipFill>
        <p:spPr>
          <a:xfrm>
            <a:off x="290160" y="1600200"/>
            <a:ext cx="4735080" cy="4796640"/>
          </a:xfrm>
          <a:prstGeom prst="rect">
            <a:avLst/>
          </a:prstGeom>
          <a:ln w="0">
            <a:noFill/>
          </a:ln>
        </p:spPr>
      </p:pic>
      <p:sp>
        <p:nvSpPr>
          <p:cNvPr id="130" name=""/>
          <p:cNvSpPr/>
          <p:nvPr/>
        </p:nvSpPr>
        <p:spPr>
          <a:xfrm>
            <a:off x="5090040" y="1371600"/>
            <a:ext cx="7021800" cy="221040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2000" spc="-1" strike="noStrike">
                <a:solidFill>
                  <a:srgbClr val="000000"/>
                </a:solidFill>
                <a:latin typeface="Arial"/>
                <a:ea typeface="DejaVu Sans"/>
              </a:rPr>
              <a:t>Unity uses a left-handed coordinate system</a:t>
            </a:r>
            <a:r>
              <a:rPr b="0" lang="en-US" sz="2000" spc="-1" strike="noStrike">
                <a:solidFill>
                  <a:srgbClr val="000000"/>
                </a:solidFill>
                <a:latin typeface="Arial"/>
                <a:ea typeface="DejaVu Sans"/>
              </a:rPr>
              <a:t>, as do many 3D art applications. </a:t>
            </a:r>
            <a:endParaRPr b="0" lang="en-US" sz="2000" spc="-1" strike="noStrike">
              <a:solidFill>
                <a:srgbClr val="000000"/>
              </a:solidFill>
              <a:latin typeface="Arial"/>
            </a:endParaRPr>
          </a:p>
          <a:p>
            <a:pPr>
              <a:lnSpc>
                <a:spcPct val="150000"/>
              </a:lnSpc>
            </a:pPr>
            <a:r>
              <a:rPr b="0" lang="en-US" sz="2000" spc="-1" strike="noStrike">
                <a:solidFill>
                  <a:srgbClr val="000000"/>
                </a:solidFill>
                <a:latin typeface="Arial"/>
                <a:ea typeface="DejaVu Sans"/>
              </a:rPr>
              <a:t>Many other tools use right-handed coordinate systems (ex: OpenGL), so don’t get confused if you ever see different coordinate directions.</a:t>
            </a:r>
            <a:endParaRPr b="0" lang="en-US" sz="2000" spc="-1" strike="noStrike">
              <a:solidFill>
                <a:srgbClr val="000000"/>
              </a:solidFill>
              <a:latin typeface="Arial"/>
            </a:endParaRPr>
          </a:p>
        </p:txBody>
      </p:sp>
      <p:sp>
        <p:nvSpPr>
          <p:cNvPr id="131" name=""/>
          <p:cNvSpPr/>
          <p:nvPr/>
        </p:nvSpPr>
        <p:spPr>
          <a:xfrm>
            <a:off x="5257800" y="1864800"/>
            <a:ext cx="52578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pic>
        <p:nvPicPr>
          <p:cNvPr id="132" name="" descr=""/>
          <p:cNvPicPr/>
          <p:nvPr/>
        </p:nvPicPr>
        <p:blipFill>
          <a:blip r:embed="rId2"/>
          <a:stretch/>
        </p:blipFill>
        <p:spPr>
          <a:xfrm>
            <a:off x="7938000" y="3200400"/>
            <a:ext cx="4000680" cy="3196440"/>
          </a:xfrm>
          <a:prstGeom prst="rect">
            <a:avLst/>
          </a:prstGeom>
          <a:ln w="0">
            <a:noFill/>
          </a:ln>
        </p:spPr>
      </p:pic>
      <p:sp>
        <p:nvSpPr>
          <p:cNvPr id="133" name=""/>
          <p:cNvSpPr/>
          <p:nvPr/>
        </p:nvSpPr>
        <p:spPr>
          <a:xfrm>
            <a:off x="6595200" y="6591600"/>
            <a:ext cx="4810320" cy="918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1CE86901-CB10-4E3F-9787-90A8A23B1C3D}"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0"/>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a:lnSpc>
                <a:spcPct val="100000"/>
              </a:lnSpc>
            </a:pPr>
            <a:r>
              <a:rPr b="1" lang="en-US" sz="3600" spc="-1" strike="noStrike">
                <a:solidFill>
                  <a:srgbClr val="000000"/>
                </a:solidFill>
                <a:latin typeface="Arial"/>
                <a:ea typeface="Arial"/>
              </a:rPr>
              <a:t>Transform Component in Inspector</a:t>
            </a:r>
            <a:endParaRPr b="0" lang="en-US" sz="3600" spc="-1" strike="noStrike">
              <a:solidFill>
                <a:srgbClr val="000000"/>
              </a:solidFill>
              <a:latin typeface="Arial"/>
            </a:endParaRPr>
          </a:p>
        </p:txBody>
      </p:sp>
      <p:pic>
        <p:nvPicPr>
          <p:cNvPr id="135" name="" descr=""/>
          <p:cNvPicPr/>
          <p:nvPr/>
        </p:nvPicPr>
        <p:blipFill>
          <a:blip r:embed="rId1"/>
          <a:stretch/>
        </p:blipFill>
        <p:spPr>
          <a:xfrm>
            <a:off x="1380600" y="1317240"/>
            <a:ext cx="9426600" cy="5137920"/>
          </a:xfrm>
          <a:prstGeom prst="rect">
            <a:avLst/>
          </a:prstGeom>
          <a:ln w="0">
            <a:noFill/>
          </a:ln>
        </p:spPr>
      </p:pic>
      <p:sp>
        <p:nvSpPr>
          <p:cNvPr id="136" name=""/>
          <p:cNvSpPr/>
          <p:nvPr/>
        </p:nvSpPr>
        <p:spPr>
          <a:xfrm>
            <a:off x="6595200" y="6569640"/>
            <a:ext cx="4810320" cy="9396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 </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A99D35C4-7242-42E3-B5A6-1052F898B2F8}"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3"/>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a:lnSpc>
                <a:spcPct val="100000"/>
              </a:lnSpc>
              <a:spcBef>
                <a:spcPts val="1500"/>
              </a:spcBef>
              <a:spcAft>
                <a:spcPts val="1500"/>
              </a:spcAft>
            </a:pPr>
            <a:r>
              <a:rPr b="1" lang="en-US" sz="3600" spc="-1" strike="noStrike">
                <a:solidFill>
                  <a:srgbClr val="000000"/>
                </a:solidFill>
                <a:latin typeface="Arial"/>
                <a:ea typeface="Times New Roman"/>
              </a:rPr>
              <a:t>Understanding local vs. world coordinate space</a:t>
            </a:r>
            <a:endParaRPr b="0" lang="en-US" sz="3600" spc="-1" strike="noStrike">
              <a:solidFill>
                <a:srgbClr val="000000"/>
              </a:solidFill>
              <a:latin typeface="Arial"/>
            </a:endParaRPr>
          </a:p>
        </p:txBody>
      </p:sp>
      <p:pic>
        <p:nvPicPr>
          <p:cNvPr id="138" name="" descr=""/>
          <p:cNvPicPr/>
          <p:nvPr/>
        </p:nvPicPr>
        <p:blipFill>
          <a:blip r:embed="rId1"/>
          <a:stretch/>
        </p:blipFill>
        <p:spPr>
          <a:xfrm>
            <a:off x="2057400" y="3803760"/>
            <a:ext cx="6622200" cy="2599200"/>
          </a:xfrm>
          <a:prstGeom prst="rect">
            <a:avLst/>
          </a:prstGeom>
          <a:ln w="0">
            <a:noFill/>
          </a:ln>
        </p:spPr>
      </p:pic>
      <p:sp>
        <p:nvSpPr>
          <p:cNvPr id="139" name=""/>
          <p:cNvSpPr/>
          <p:nvPr/>
        </p:nvSpPr>
        <p:spPr>
          <a:xfrm>
            <a:off x="685800" y="1346400"/>
            <a:ext cx="10470600" cy="161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Every game object in Unity has a position, but a position needs a reference frame. In particular, Unity offers two ways to see (and set) coordinates:</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World coordinates</a:t>
            </a:r>
            <a:r>
              <a:rPr b="0" lang="en-US" sz="1800" spc="-1" strike="noStrike">
                <a:solidFill>
                  <a:srgbClr val="000000"/>
                </a:solidFill>
                <a:latin typeface="Arial"/>
                <a:ea typeface="DejaVu Sans"/>
              </a:rPr>
              <a:t>: These are absolute coordinates of where the game object is located (by absolute, I mean with respect to the world frame, which is considered to be absolute in the game)</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1" lang="en-US" sz="1800" spc="-1" strike="noStrike">
                <a:solidFill>
                  <a:srgbClr val="000000"/>
                </a:solidFill>
                <a:latin typeface="Arial"/>
                <a:ea typeface="DejaVu Sans"/>
              </a:rPr>
              <a:t>Local coordinates</a:t>
            </a:r>
            <a:r>
              <a:rPr b="0" lang="en-US" sz="1800" spc="-1" strike="noStrike">
                <a:solidFill>
                  <a:srgbClr val="000000"/>
                </a:solidFill>
                <a:latin typeface="Arial"/>
                <a:ea typeface="DejaVu Sans"/>
              </a:rPr>
              <a:t>: These are the coordinates of where the game object is with respect to its parent</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1427E2D5-DD30-4805-A01F-4CC820F68998}"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4"/>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a:lnSpc>
                <a:spcPct val="100000"/>
              </a:lnSpc>
              <a:spcBef>
                <a:spcPts val="1500"/>
              </a:spcBef>
              <a:spcAft>
                <a:spcPts val="1500"/>
              </a:spcAft>
            </a:pPr>
            <a:r>
              <a:rPr b="1" lang="en-US" sz="4000" spc="-1" strike="noStrike">
                <a:solidFill>
                  <a:srgbClr val="000000"/>
                </a:solidFill>
                <a:latin typeface="Arial"/>
                <a:ea typeface="Times New Roman"/>
              </a:rPr>
              <a:t>Parenting and Child Relationships</a:t>
            </a:r>
            <a:endParaRPr b="0" lang="en-US" sz="4000" spc="-1" strike="noStrike">
              <a:solidFill>
                <a:srgbClr val="000000"/>
              </a:solidFill>
              <a:latin typeface="Arial"/>
            </a:endParaRPr>
          </a:p>
        </p:txBody>
      </p:sp>
      <p:sp>
        <p:nvSpPr>
          <p:cNvPr id="141" name=""/>
          <p:cNvSpPr/>
          <p:nvPr/>
        </p:nvSpPr>
        <p:spPr>
          <a:xfrm>
            <a:off x="115200" y="3778920"/>
            <a:ext cx="10850760" cy="78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600" spc="-1" strike="noStrike">
                <a:solidFill>
                  <a:srgbClr val="000000"/>
                </a:solidFill>
                <a:latin typeface="Arial"/>
                <a:ea typeface="DejaVu Sans"/>
              </a:rPr>
              <a:t>TIPs: Before linking any child objects to it, make sure to reset the Trans- form options (Position and Rotation to 0, 0, 0 and Scale to 1, 1, 1) of the empty root object to avoid any oddities in the position of child objects. </a:t>
            </a:r>
            <a:endParaRPr b="0" lang="en-US" sz="1600" spc="-1" strike="noStrike">
              <a:solidFill>
                <a:srgbClr val="000000"/>
              </a:solidFill>
              <a:latin typeface="Arial"/>
            </a:endParaRPr>
          </a:p>
          <a:p>
            <a:pPr>
              <a:lnSpc>
                <a:spcPct val="100000"/>
              </a:lnSpc>
            </a:pPr>
            <a:endParaRPr b="0" lang="en-US" sz="1600" spc="-1" strike="noStrike">
              <a:solidFill>
                <a:srgbClr val="000000"/>
              </a:solidFill>
              <a:latin typeface="Arial"/>
            </a:endParaRPr>
          </a:p>
        </p:txBody>
      </p:sp>
      <p:sp>
        <p:nvSpPr>
          <p:cNvPr id="142" name=""/>
          <p:cNvSpPr/>
          <p:nvPr/>
        </p:nvSpPr>
        <p:spPr>
          <a:xfrm>
            <a:off x="96480" y="2085840"/>
            <a:ext cx="12012480" cy="1107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333333"/>
                </a:solidFill>
                <a:latin typeface="Arial"/>
                <a:ea typeface="PingFang SC"/>
              </a:rPr>
              <a:t>“</a:t>
            </a:r>
            <a:r>
              <a:rPr b="0" i="1" lang="en-US" sz="1800" spc="-1" strike="noStrike">
                <a:solidFill>
                  <a:srgbClr val="333333"/>
                </a:solidFill>
                <a:latin typeface="Arial"/>
                <a:ea typeface="PingFang SC"/>
              </a:rPr>
              <a:t>Game objects can be the child of other game objects. When a game object moves, rotates, or scales, its children are affected as well. This means that you can create hierarchies of game objects that work together as a system; for example, a car could have each of its four wheels as child objects, which means that they automatically stay in the correct position as the car moves around.</a:t>
            </a:r>
            <a:r>
              <a:rPr b="0" lang="en-US" sz="1800" spc="-1" strike="noStrike">
                <a:solidFill>
                  <a:srgbClr val="333333"/>
                </a:solidFill>
                <a:latin typeface="Arial"/>
                <a:ea typeface="PingFang SC"/>
              </a:rPr>
              <a:t>”</a:t>
            </a:r>
            <a:r>
              <a:rPr b="0" lang="en-US" sz="1800" spc="-1" strike="noStrike" baseline="33000">
                <a:solidFill>
                  <a:srgbClr val="333333"/>
                </a:solidFill>
                <a:latin typeface="Arial"/>
                <a:ea typeface="PingFang SC"/>
              </a:rPr>
              <a:t>[2]</a:t>
            </a:r>
            <a:endParaRPr b="0" lang="en-US" sz="1800" spc="-1" strike="noStrike">
              <a:solidFill>
                <a:srgbClr val="000000"/>
              </a:solidFill>
              <a:latin typeface="Arial"/>
            </a:endParaRPr>
          </a:p>
        </p:txBody>
      </p:sp>
      <p:sp>
        <p:nvSpPr>
          <p:cNvPr id="143" name=""/>
          <p:cNvSpPr/>
          <p:nvPr/>
        </p:nvSpPr>
        <p:spPr>
          <a:xfrm>
            <a:off x="5182200" y="6606360"/>
            <a:ext cx="692676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2: Buttfield-Addison Paris, Manning Jon, Nugent Tim, Unity game development cookbook: essentials for every game, 2019</a:t>
            </a:r>
            <a:endParaRPr b="0" lang="en-US" sz="900" spc="-1" strike="noStrike">
              <a:solidFill>
                <a:srgbClr val="000000"/>
              </a:solidFill>
              <a:latin typeface="Arial"/>
            </a:endParaRPr>
          </a:p>
          <a:p>
            <a:pPr>
              <a:lnSpc>
                <a:spcPct val="100000"/>
              </a:lnSpc>
            </a:pP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C39FE06F-C4D9-4247-BBA0-214C278D145F}"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PlaceHolder 5"/>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a:t>
            </a:r>
            <a:endParaRPr b="0" lang="en-US" sz="4000" spc="-1" strike="noStrike">
              <a:solidFill>
                <a:srgbClr val="000000"/>
              </a:solidFill>
              <a:latin typeface="Arial"/>
            </a:endParaRPr>
          </a:p>
        </p:txBody>
      </p:sp>
      <p:sp>
        <p:nvSpPr>
          <p:cNvPr id="145" name=""/>
          <p:cNvSpPr/>
          <p:nvPr/>
        </p:nvSpPr>
        <p:spPr>
          <a:xfrm>
            <a:off x="158400" y="1481400"/>
            <a:ext cx="11269440" cy="383112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PingFang SC"/>
              </a:rPr>
              <a:t>In order to understand the moving of GameObject’s transform, use Unity 2D for this practice to create a scene and Player GameObject.</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The exercise will take 20 minutes, and students need to familiarize themselves with operations in the scene windows, using tools such as move, rotate, scale, zoom in, and zoom out. </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p:txBody>
      </p:sp>
      <p:pic>
        <p:nvPicPr>
          <p:cNvPr id="146" name="" descr=""/>
          <p:cNvPicPr/>
          <p:nvPr/>
        </p:nvPicPr>
        <p:blipFill>
          <a:blip r:embed="rId1"/>
          <a:stretch/>
        </p:blipFill>
        <p:spPr>
          <a:xfrm>
            <a:off x="6603480" y="3298680"/>
            <a:ext cx="5510160" cy="3099960"/>
          </a:xfrm>
          <a:prstGeom prst="rect">
            <a:avLst/>
          </a:prstGeom>
          <a:ln w="0">
            <a:noFill/>
          </a:ln>
        </p:spPr>
      </p:pic>
      <p:sp>
        <p:nvSpPr>
          <p:cNvPr id="147" name=""/>
          <p:cNvSpPr/>
          <p:nvPr/>
        </p:nvSpPr>
        <p:spPr>
          <a:xfrm>
            <a:off x="192600" y="3657600"/>
            <a:ext cx="6206040" cy="2007000"/>
          </a:xfrm>
          <a:prstGeom prst="rect">
            <a:avLst/>
          </a:prstGeom>
          <a:noFill/>
          <a:ln w="0">
            <a:noFill/>
          </a:ln>
        </p:spPr>
        <p:style>
          <a:lnRef idx="0"/>
          <a:fillRef idx="0"/>
          <a:effectRef idx="0"/>
          <a:fontRef idx="minor"/>
        </p:style>
        <p:txBody>
          <a:bodyPr lIns="90000" rIns="90000" tIns="45000" bIns="45000" anchor="t">
            <a:noAutofit/>
          </a:bodyPr>
          <a:p>
            <a:pPr>
              <a:lnSpc>
                <a:spcPct val="150000"/>
              </a:lnSpc>
              <a:spcBef>
                <a:spcPts val="567"/>
              </a:spcBef>
              <a:spcAft>
                <a:spcPts val="567"/>
              </a:spcAft>
            </a:pPr>
            <a:r>
              <a:rPr b="0" lang="en-US" sz="1800" spc="-1" strike="noStrike">
                <a:solidFill>
                  <a:srgbClr val="000000"/>
                </a:solidFill>
                <a:latin typeface="Arial"/>
                <a:ea typeface="PingFang SC"/>
              </a:rPr>
              <a:t>Proficiency in navigating the scene window is crucial when working on a game project. Necessary components such as tiles, sprites, game objects, etc., have already been created; students only need to download and import them into the project.</a:t>
            </a:r>
            <a:endParaRPr b="0" lang="en-US" sz="1800" spc="-1" strike="noStrike">
              <a:solidFill>
                <a:srgbClr val="000000"/>
              </a:solidFill>
              <a:latin typeface="Arial"/>
            </a:endParaRPr>
          </a:p>
        </p:txBody>
      </p:sp>
      <p:sp>
        <p:nvSpPr>
          <p:cNvPr id="148" name=""/>
          <p:cNvSpPr/>
          <p:nvPr/>
        </p:nvSpPr>
        <p:spPr>
          <a:xfrm>
            <a:off x="8001000" y="6581520"/>
            <a:ext cx="304200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C135087C-2796-4077-8FB9-26788AF3A0E6}"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24"/>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150" name=""/>
          <p:cNvSpPr/>
          <p:nvPr/>
        </p:nvSpPr>
        <p:spPr>
          <a:xfrm>
            <a:off x="525240" y="1455120"/>
            <a:ext cx="10445400" cy="1239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Create a new Unity 2D project.</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Download the asset files. Drag and drop all folders to the Asset folder of the Unity 2D project.</a:t>
            </a:r>
            <a:endParaRPr b="0" lang="en-US" sz="1800" spc="-1" strike="noStrike">
              <a:solidFill>
                <a:srgbClr val="000000"/>
              </a:solidFill>
              <a:latin typeface="Arial"/>
            </a:endParaRPr>
          </a:p>
        </p:txBody>
      </p:sp>
      <p:sp>
        <p:nvSpPr>
          <p:cNvPr id="151" name=""/>
          <p:cNvSpPr/>
          <p:nvPr/>
        </p:nvSpPr>
        <p:spPr>
          <a:xfrm>
            <a:off x="8001000" y="6593040"/>
            <a:ext cx="304200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06FFC5AB-AD03-4C79-9568-BEAFABF8B032}"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
          <p:cNvSpPr/>
          <p:nvPr/>
        </p:nvSpPr>
        <p:spPr>
          <a:xfrm>
            <a:off x="525240" y="1455120"/>
            <a:ext cx="7473960" cy="12394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Create new Scene.</a:t>
            </a: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In the Project window, navigate to Assets &gt; Prefabs &gt; 1.2_Basic-Game-Object. Drag and drop ./Assets/Prefabs/</a:t>
            </a:r>
            <a:r>
              <a:rPr b="1" lang="en-US" sz="1800" spc="-1" strike="noStrike">
                <a:solidFill>
                  <a:srgbClr val="000000"/>
                </a:solidFill>
                <a:latin typeface="Arial"/>
                <a:ea typeface="DejaVu Sans"/>
              </a:rPr>
              <a:t>Tilemap Grid.prefab</a:t>
            </a:r>
            <a:r>
              <a:rPr b="0" lang="en-US" sz="1800" spc="-1" strike="noStrike">
                <a:solidFill>
                  <a:srgbClr val="000000"/>
                </a:solidFill>
                <a:latin typeface="Arial"/>
                <a:ea typeface="DejaVu Sans"/>
              </a:rPr>
              <a:t> into the Hierarchy window or the Scene window.</a:t>
            </a:r>
            <a:endParaRPr b="0" lang="en-US" sz="1800" spc="-1" strike="noStrike">
              <a:solidFill>
                <a:srgbClr val="000000"/>
              </a:solidFill>
              <a:latin typeface="Arial"/>
            </a:endParaRPr>
          </a:p>
          <a:p>
            <a:pPr>
              <a:lnSpc>
                <a:spcPct val="150000"/>
              </a:lnSpc>
            </a:pPr>
            <a:endParaRPr b="0" lang="en-US" sz="1800" spc="-1" strike="noStrike">
              <a:solidFill>
                <a:srgbClr val="000000"/>
              </a:solidFill>
              <a:latin typeface="Arial"/>
            </a:endParaRPr>
          </a:p>
          <a:p>
            <a:pPr marL="216000" indent="-216000">
              <a:lnSpc>
                <a:spcPct val="150000"/>
              </a:lnSpc>
              <a:buClr>
                <a:srgbClr val="000000"/>
              </a:buClr>
              <a:buSzPct val="45000"/>
              <a:buFont typeface="Wingdings" charset="2"/>
              <a:buChar char=""/>
            </a:pPr>
            <a:r>
              <a:rPr b="0" lang="en-US" sz="1800" spc="-1" strike="noStrike">
                <a:solidFill>
                  <a:srgbClr val="000000"/>
                </a:solidFill>
                <a:latin typeface="Arial"/>
                <a:ea typeface="DejaVu Sans"/>
              </a:rPr>
              <a:t>Note: Remember to select "</a:t>
            </a:r>
            <a:r>
              <a:rPr b="1" lang="en-US" sz="1800" spc="-1" strike="noStrike">
                <a:solidFill>
                  <a:srgbClr val="000000"/>
                </a:solidFill>
                <a:latin typeface="Arial"/>
                <a:ea typeface="DejaVu Sans"/>
              </a:rPr>
              <a:t>Reset Transform</a:t>
            </a:r>
            <a:r>
              <a:rPr b="0" lang="en-US" sz="1800" spc="-1" strike="noStrike">
                <a:solidFill>
                  <a:srgbClr val="000000"/>
                </a:solidFill>
                <a:latin typeface="Arial"/>
                <a:ea typeface="DejaVu Sans"/>
              </a:rPr>
              <a:t>" each time you add a GameObject to the Scene.</a:t>
            </a:r>
            <a:endParaRPr b="0" lang="en-US" sz="1800" spc="-1" strike="noStrike">
              <a:solidFill>
                <a:srgbClr val="000000"/>
              </a:solidFill>
              <a:latin typeface="Arial"/>
            </a:endParaRPr>
          </a:p>
        </p:txBody>
      </p:sp>
      <p:sp>
        <p:nvSpPr>
          <p:cNvPr id="153" name="PlaceHolder 30"/>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AB79E08F-767F-4FFB-A4C5-71B7781FFC67}"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
          <p:cNvSpPr/>
          <p:nvPr/>
        </p:nvSpPr>
        <p:spPr>
          <a:xfrm>
            <a:off x="621360" y="1371600"/>
            <a:ext cx="3034800" cy="401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Unity 2D layer setting</a:t>
            </a:r>
            <a:endParaRPr b="0" lang="en-US" sz="2200" spc="-1" strike="noStrike">
              <a:solidFill>
                <a:srgbClr val="000000"/>
              </a:solidFill>
              <a:latin typeface="Arial"/>
            </a:endParaRPr>
          </a:p>
        </p:txBody>
      </p:sp>
      <p:sp>
        <p:nvSpPr>
          <p:cNvPr id="155" name=""/>
          <p:cNvSpPr/>
          <p:nvPr/>
        </p:nvSpPr>
        <p:spPr>
          <a:xfrm>
            <a:off x="1143000" y="2057400"/>
            <a:ext cx="1028520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156" name=""/>
          <p:cNvSpPr/>
          <p:nvPr/>
        </p:nvSpPr>
        <p:spPr>
          <a:xfrm>
            <a:off x="914400" y="1893240"/>
            <a:ext cx="10742400" cy="18410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DejaVu Sans"/>
              </a:rPr>
              <a:t>Select ‘Background Tilemap’, on inspector window, click Layer &gt; Add Layer.</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DejaVu Sans"/>
              </a:rPr>
              <a:t>In the sorting layer section, click the '+' button and add 3 layers: Background, Platform, Player. Arrange them in the order of their intended display.</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In component Tilemap Renderer - Additional Settings,  set ‘Sorting Layer’ to ‘Background’.</a:t>
            </a:r>
            <a:endParaRPr b="0" lang="en-US" sz="1800" spc="-1" strike="noStrike">
              <a:solidFill>
                <a:srgbClr val="000000"/>
              </a:solidFill>
              <a:latin typeface="Arial"/>
            </a:endParaRPr>
          </a:p>
        </p:txBody>
      </p:sp>
      <p:pic>
        <p:nvPicPr>
          <p:cNvPr id="157" name="" descr=""/>
          <p:cNvPicPr/>
          <p:nvPr/>
        </p:nvPicPr>
        <p:blipFill>
          <a:blip r:embed="rId1"/>
          <a:stretch/>
        </p:blipFill>
        <p:spPr>
          <a:xfrm>
            <a:off x="4047480" y="4106880"/>
            <a:ext cx="3951720" cy="1472400"/>
          </a:xfrm>
          <a:prstGeom prst="rect">
            <a:avLst/>
          </a:prstGeom>
          <a:ln w="0">
            <a:noFill/>
          </a:ln>
        </p:spPr>
      </p:pic>
      <p:pic>
        <p:nvPicPr>
          <p:cNvPr id="158" name="" descr=""/>
          <p:cNvPicPr/>
          <p:nvPr/>
        </p:nvPicPr>
        <p:blipFill>
          <a:blip r:embed="rId2"/>
          <a:stretch/>
        </p:blipFill>
        <p:spPr>
          <a:xfrm>
            <a:off x="108000" y="4071240"/>
            <a:ext cx="3583800" cy="1474200"/>
          </a:xfrm>
          <a:prstGeom prst="rect">
            <a:avLst/>
          </a:prstGeom>
          <a:ln w="0">
            <a:noFill/>
          </a:ln>
        </p:spPr>
      </p:pic>
      <p:pic>
        <p:nvPicPr>
          <p:cNvPr id="159" name="" descr=""/>
          <p:cNvPicPr/>
          <p:nvPr/>
        </p:nvPicPr>
        <p:blipFill>
          <a:blip r:embed="rId3"/>
          <a:stretch/>
        </p:blipFill>
        <p:spPr>
          <a:xfrm>
            <a:off x="8260200" y="3736080"/>
            <a:ext cx="3817800" cy="2698920"/>
          </a:xfrm>
          <a:prstGeom prst="rect">
            <a:avLst/>
          </a:prstGeom>
          <a:ln w="0">
            <a:noFill/>
          </a:ln>
        </p:spPr>
      </p:pic>
      <p:sp>
        <p:nvSpPr>
          <p:cNvPr id="160" name="PlaceHolder 31"/>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5FE000E4-30B5-41F1-8F9B-97489CFABC4F}"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
          <p:cNvSpPr/>
          <p:nvPr/>
        </p:nvSpPr>
        <p:spPr>
          <a:xfrm>
            <a:off x="685800" y="1493280"/>
            <a:ext cx="10742400" cy="330552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Perform the aforementioned step 3 for the remaining GameObjects within the 'Tilemap Grid' with the Sorting Layer set to Platforms. </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Add the 'Exit' GameObject to the scene, adjust its Transform if necessary, and set the Sorting Layer to Platform. </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Add the 'Ginger (Player)' GameObject to the scene, adjust its Transform if needed, and set the Sorting Layer to Player. </a:t>
            </a:r>
            <a:endParaRPr b="0" lang="en-US" sz="1800" spc="-1" strike="noStrike">
              <a:solidFill>
                <a:srgbClr val="000000"/>
              </a:solidFill>
              <a:latin typeface="Arial"/>
            </a:endParaRPr>
          </a:p>
          <a:p>
            <a:pPr marL="216000" indent="-216000">
              <a:lnSpc>
                <a:spcPct val="115000"/>
              </a:lnSpc>
              <a:spcBef>
                <a:spcPts val="1134"/>
              </a:spcBef>
              <a:spcAft>
                <a:spcPts val="1134"/>
              </a:spcAft>
              <a:buClr>
                <a:srgbClr val="000000"/>
              </a:buClr>
              <a:buFont typeface="OpenSymbol"/>
              <a:buAutoNum type="arabicPeriod"/>
            </a:pPr>
            <a:r>
              <a:rPr b="0" lang="en-US" sz="1800" spc="-1" strike="noStrike">
                <a:solidFill>
                  <a:srgbClr val="000000"/>
                </a:solidFill>
                <a:latin typeface="Arial"/>
                <a:ea typeface="PingFang SC"/>
              </a:rPr>
              <a:t>Finally, delete the default Main Camera in the scene and add 'Cameras' by dragging and dropping it from the Prefabs folder.</a:t>
            </a:r>
            <a:endParaRPr b="0" lang="en-US" sz="1800" spc="-1" strike="noStrike">
              <a:solidFill>
                <a:srgbClr val="000000"/>
              </a:solidFill>
              <a:latin typeface="Arial"/>
            </a:endParaRPr>
          </a:p>
        </p:txBody>
      </p:sp>
      <p:sp>
        <p:nvSpPr>
          <p:cNvPr id="162" name="PlaceHolder 32"/>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EDB199DC-2692-43E7-8E53-C52E44E5B571}"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 descr=""/>
          <p:cNvPicPr/>
          <p:nvPr/>
        </p:nvPicPr>
        <p:blipFill>
          <a:blip r:embed="rId1"/>
          <a:stretch/>
        </p:blipFill>
        <p:spPr>
          <a:xfrm>
            <a:off x="228600" y="2405160"/>
            <a:ext cx="11732760" cy="3909240"/>
          </a:xfrm>
          <a:prstGeom prst="rect">
            <a:avLst/>
          </a:prstGeom>
          <a:ln w="0">
            <a:noFill/>
          </a:ln>
        </p:spPr>
      </p:pic>
      <p:sp>
        <p:nvSpPr>
          <p:cNvPr id="164" name=""/>
          <p:cNvSpPr/>
          <p:nvPr/>
        </p:nvSpPr>
        <p:spPr>
          <a:xfrm>
            <a:off x="914400" y="1592280"/>
            <a:ext cx="5240160" cy="344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Press Play button (Ctrl + P) to test the new scene.</a:t>
            </a:r>
            <a:endParaRPr b="0" lang="en-US" sz="1800" spc="-1" strike="noStrike">
              <a:solidFill>
                <a:srgbClr val="000000"/>
              </a:solidFill>
              <a:latin typeface="Arial"/>
            </a:endParaRPr>
          </a:p>
        </p:txBody>
      </p:sp>
      <p:sp>
        <p:nvSpPr>
          <p:cNvPr id="165" name="PlaceHolder 33"/>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GameObject</a:t>
            </a:r>
            <a:endParaRPr b="0" lang="en-US" sz="4000" spc="-1" strike="noStrike">
              <a:solidFill>
                <a:srgbClr val="000000"/>
              </a:solidFill>
              <a:latin typeface="Arial"/>
            </a:endParaRPr>
          </a:p>
        </p:txBody>
      </p:sp>
      <p:sp>
        <p:nvSpPr>
          <p:cNvPr id="166" name=""/>
          <p:cNvSpPr/>
          <p:nvPr/>
        </p:nvSpPr>
        <p:spPr>
          <a:xfrm>
            <a:off x="8001000" y="6593040"/>
            <a:ext cx="304200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D8F74BCB-438D-4033-99DF-5A9CE916A0B3}"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228600" y="681120"/>
            <a:ext cx="11813040" cy="704160"/>
          </a:xfrm>
          <a:prstGeom prst="rect">
            <a:avLst/>
          </a:prstGeom>
          <a:noFill/>
          <a:ln w="0">
            <a:noFill/>
          </a:ln>
        </p:spPr>
        <p:txBody>
          <a:bodyPr lIns="90000" rIns="90000" tIns="45000" bIns="45000" anchor="ctr">
            <a:normAutofit/>
          </a:bodyPr>
          <a:p>
            <a:pPr marL="233280" indent="0">
              <a:lnSpc>
                <a:spcPct val="90000"/>
              </a:lnSpc>
              <a:buNone/>
              <a:tabLst>
                <a:tab algn="l" pos="0"/>
              </a:tabLst>
            </a:pPr>
            <a:r>
              <a:rPr b="1" lang="en-US" sz="4000" spc="-1" strike="noStrike">
                <a:solidFill>
                  <a:srgbClr val="000000"/>
                </a:solidFill>
                <a:latin typeface="Arial"/>
              </a:rPr>
              <a:t>Objectives</a:t>
            </a:r>
            <a:endParaRPr b="0" lang="en-US" sz="4000" spc="-1" strike="noStrike">
              <a:solidFill>
                <a:srgbClr val="000000"/>
              </a:solidFill>
              <a:latin typeface="Arial"/>
            </a:endParaRPr>
          </a:p>
        </p:txBody>
      </p:sp>
      <p:sp>
        <p:nvSpPr>
          <p:cNvPr id="92" name=""/>
          <p:cNvSpPr/>
          <p:nvPr/>
        </p:nvSpPr>
        <p:spPr>
          <a:xfrm>
            <a:off x="1895760" y="2057400"/>
            <a:ext cx="8413200" cy="16182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Understand the concept of game objects and their role in Unity.</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Learn basic game object manipulation techniques.</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Grasp the fundamentals of transforming game objects in Unity.</a:t>
            </a:r>
            <a:endParaRPr b="0" lang="en-US" sz="1800" spc="-1" strike="noStrike">
              <a:solidFill>
                <a:srgbClr val="000000"/>
              </a:solidFill>
              <a:latin typeface="Arial"/>
            </a:endParaRPr>
          </a:p>
        </p:txBody>
      </p:sp>
      <p:sp>
        <p:nvSpPr>
          <p:cNvPr id="3" name="PlaceHolder 2"/>
          <p:cNvSpPr>
            <a:spLocks noGrp="1"/>
          </p:cNvSpPr>
          <p:nvPr>
            <p:ph type="sldNum" idx="1"/>
          </p:nvPr>
        </p:nvSpPr>
        <p:spPr/>
        <p:txBody>
          <a:bodyPr/>
          <a:p>
            <a:fld id="{FA913884-6D2F-4059-9F8F-A071F241B10E}" type="slidenum">
              <a:t>2</a:t>
            </a:fld>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
          <p:cNvSpPr txBox="1"/>
          <p:nvPr/>
        </p:nvSpPr>
        <p:spPr>
          <a:xfrm>
            <a:off x="5407560" y="5933520"/>
            <a:ext cx="526464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hlinkClick r:id="rId1"/>
              </a:rPr>
              <a:t>https://www.youtube.com/watch?v=_gDSfZ01GVE</a:t>
            </a:r>
            <a:endParaRPr b="0" lang="en-US" sz="1800" spc="-1" strike="noStrike">
              <a:solidFill>
                <a:srgbClr val="000000"/>
              </a:solidFill>
              <a:latin typeface="Arial"/>
            </a:endParaRPr>
          </a:p>
        </p:txBody>
      </p:sp>
      <p:sp>
        <p:nvSpPr>
          <p:cNvPr id="168" name="PlaceHolder 7"/>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Tutorial – How to slice a sprite sheet in Unity</a:t>
            </a:r>
            <a:endParaRPr b="0" lang="en-US" sz="4000" spc="-1" strike="noStrike">
              <a:solidFill>
                <a:srgbClr val="000000"/>
              </a:solidFill>
              <a:latin typeface="Arial"/>
            </a:endParaRPr>
          </a:p>
        </p:txBody>
      </p:sp>
      <p:pic>
        <p:nvPicPr>
          <p:cNvPr id="169" name="" descr="">
            <a:hlinkClick r:id="rId2"/>
          </p:cNvPr>
          <p:cNvPicPr/>
          <p:nvPr/>
        </p:nvPicPr>
        <p:blipFill>
          <a:blip r:embed="rId3"/>
          <a:stretch/>
        </p:blipFill>
        <p:spPr>
          <a:xfrm>
            <a:off x="1564200" y="1402920"/>
            <a:ext cx="9063720" cy="4412160"/>
          </a:xfrm>
          <a:prstGeom prst="rect">
            <a:avLst/>
          </a:prstGeom>
          <a:ln w="0">
            <a:noFill/>
          </a:ln>
        </p:spPr>
      </p:pic>
      <p:sp>
        <p:nvSpPr>
          <p:cNvPr id="2" name="PlaceHolder 1"/>
          <p:cNvSpPr>
            <a:spLocks noGrp="1"/>
          </p:cNvSpPr>
          <p:nvPr>
            <p:ph type="sldNum" idx="1"/>
          </p:nvPr>
        </p:nvSpPr>
        <p:spPr/>
        <p:txBody>
          <a:bodyPr/>
          <a:p>
            <a:fld id="{1853838C-0561-4D12-A0D0-CFC2522B1B5E}"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
          <p:cNvSpPr/>
          <p:nvPr/>
        </p:nvSpPr>
        <p:spPr>
          <a:xfrm>
            <a:off x="804960" y="2044800"/>
            <a:ext cx="5028480" cy="361764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1. Select all sprite assets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Pixel per Units: </a:t>
            </a:r>
            <a:r>
              <a:rPr b="1" lang="en-US" sz="1800" spc="-1" strike="noStrike">
                <a:solidFill>
                  <a:srgbClr val="000000"/>
                </a:solidFill>
                <a:latin typeface="Arial"/>
                <a:ea typeface="PingFang SC"/>
              </a:rPr>
              <a:t>32</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2. Select </a:t>
            </a:r>
            <a:r>
              <a:rPr b="1" lang="en-US" sz="1800" spc="-1" strike="noStrike">
                <a:solidFill>
                  <a:srgbClr val="000000"/>
                </a:solidFill>
                <a:latin typeface="Arial"/>
                <a:ea typeface="PingFang SC"/>
              </a:rPr>
              <a:t>SPA_Rock_Grass_Water</a:t>
            </a:r>
            <a:r>
              <a:rPr b="0" lang="en-US" sz="1800" spc="-1" strike="noStrike">
                <a:solidFill>
                  <a:srgbClr val="000000"/>
                </a:solidFill>
                <a:latin typeface="Arial"/>
                <a:ea typeface="PingFang SC"/>
              </a:rPr>
              <a:t> asset, set:</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Sprite mode: </a:t>
            </a:r>
            <a:r>
              <a:rPr b="1" lang="en-US" sz="1800" spc="-1" strike="noStrike">
                <a:solidFill>
                  <a:srgbClr val="000000"/>
                </a:solidFill>
                <a:latin typeface="Arial"/>
                <a:ea typeface="PingFang SC"/>
              </a:rPr>
              <a:t>Multiples</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3. Select SPA_Rock_Grass_Water asset, click Spirte Editor and set:</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Slice type: </a:t>
            </a:r>
            <a:r>
              <a:rPr b="1" lang="en-US" sz="1800" spc="-1" strike="noStrike">
                <a:solidFill>
                  <a:srgbClr val="000000"/>
                </a:solidFill>
                <a:latin typeface="Arial"/>
                <a:ea typeface="PingFang SC"/>
              </a:rPr>
              <a:t>Automatic</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p:txBody>
      </p:sp>
      <p:pic>
        <p:nvPicPr>
          <p:cNvPr id="171" name="" descr=""/>
          <p:cNvPicPr/>
          <p:nvPr/>
        </p:nvPicPr>
        <p:blipFill>
          <a:blip r:embed="rId1"/>
          <a:stretch/>
        </p:blipFill>
        <p:spPr>
          <a:xfrm>
            <a:off x="7772400" y="1371600"/>
            <a:ext cx="4282200" cy="2247480"/>
          </a:xfrm>
          <a:prstGeom prst="rect">
            <a:avLst/>
          </a:prstGeom>
          <a:ln w="0">
            <a:noFill/>
          </a:ln>
        </p:spPr>
      </p:pic>
      <p:pic>
        <p:nvPicPr>
          <p:cNvPr id="172" name="" descr=""/>
          <p:cNvPicPr/>
          <p:nvPr/>
        </p:nvPicPr>
        <p:blipFill>
          <a:blip r:embed="rId2"/>
          <a:stretch/>
        </p:blipFill>
        <p:spPr>
          <a:xfrm>
            <a:off x="7772400" y="3935160"/>
            <a:ext cx="4222080" cy="2463480"/>
          </a:xfrm>
          <a:prstGeom prst="rect">
            <a:avLst/>
          </a:prstGeom>
          <a:ln w="0">
            <a:noFill/>
          </a:ln>
        </p:spPr>
      </p:pic>
      <p:sp>
        <p:nvSpPr>
          <p:cNvPr id="173" name=""/>
          <p:cNvSpPr/>
          <p:nvPr/>
        </p:nvSpPr>
        <p:spPr>
          <a:xfrm>
            <a:off x="685800" y="5257800"/>
            <a:ext cx="5941440" cy="68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Repeat steps 2 and 3 for ‘</a:t>
            </a:r>
            <a:r>
              <a:rPr b="1" lang="en-US" sz="1800" spc="-1" strike="noStrike">
                <a:solidFill>
                  <a:srgbClr val="000000"/>
                </a:solidFill>
                <a:latin typeface="Arial"/>
                <a:ea typeface="DejaVu Sans"/>
              </a:rPr>
              <a:t>SPA_Background brown tint</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p:txBody>
      </p:sp>
      <p:sp>
        <p:nvSpPr>
          <p:cNvPr id="174" name="PlaceHolder 25"/>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 (Optional)</a:t>
            </a:r>
            <a:endParaRPr b="0" lang="en-US" sz="4000" spc="-1" strike="noStrike">
              <a:solidFill>
                <a:srgbClr val="000000"/>
              </a:solidFill>
              <a:latin typeface="Arial"/>
            </a:endParaRPr>
          </a:p>
        </p:txBody>
      </p:sp>
      <p:sp>
        <p:nvSpPr>
          <p:cNvPr id="175" name=""/>
          <p:cNvSpPr/>
          <p:nvPr/>
        </p:nvSpPr>
        <p:spPr>
          <a:xfrm>
            <a:off x="457560" y="1387800"/>
            <a:ext cx="5028840" cy="40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A. Practice with Slicing Sprite</a:t>
            </a:r>
            <a:endParaRPr b="0" lang="en-US" sz="2200" spc="-1" strike="noStrike">
              <a:solidFill>
                <a:srgbClr val="000000"/>
              </a:solidFill>
              <a:latin typeface="Arial"/>
            </a:endParaRPr>
          </a:p>
        </p:txBody>
      </p:sp>
      <p:sp>
        <p:nvSpPr>
          <p:cNvPr id="176" name=""/>
          <p:cNvSpPr/>
          <p:nvPr/>
        </p:nvSpPr>
        <p:spPr>
          <a:xfrm>
            <a:off x="8001000" y="6593040"/>
            <a:ext cx="304200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11F46F10-7B7F-48F8-A926-56C2CC01D835}"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
          <p:cNvSpPr/>
          <p:nvPr/>
        </p:nvSpPr>
        <p:spPr>
          <a:xfrm>
            <a:off x="912960" y="2008800"/>
            <a:ext cx="5028480" cy="479412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Slice </a:t>
            </a:r>
            <a:r>
              <a:rPr b="1" lang="en-US" sz="1800" spc="-1" strike="noStrike">
                <a:solidFill>
                  <a:srgbClr val="000000"/>
                </a:solidFill>
                <a:latin typeface="Arial"/>
                <a:ea typeface="DejaVu Sans"/>
              </a:rPr>
              <a:t>SPA_Player_Ginger</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1. Select SPA_Player_Ginger asset,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Sprite mode: </a:t>
            </a:r>
            <a:r>
              <a:rPr b="1" lang="en-US" sz="1800" spc="-1" strike="noStrike">
                <a:solidFill>
                  <a:srgbClr val="000000"/>
                </a:solidFill>
                <a:latin typeface="Arial"/>
                <a:ea typeface="PingFang SC"/>
              </a:rPr>
              <a:t>Multiples</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2. click Spirte Editor and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Slice type: </a:t>
            </a:r>
            <a:r>
              <a:rPr b="1" lang="en-US" sz="1800" spc="-1" strike="noStrike">
                <a:solidFill>
                  <a:srgbClr val="000000"/>
                </a:solidFill>
                <a:latin typeface="Arial"/>
                <a:ea typeface="PingFang SC"/>
              </a:rPr>
              <a:t>Grid By Cell Size</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3. Set params:</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Pixel size: X: 32; Y: 32</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Offset: X: 0; Y: 0</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Padding: X:6; Y: 6</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Click Slice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p:txBody>
      </p:sp>
      <p:pic>
        <p:nvPicPr>
          <p:cNvPr id="178" name="" descr=""/>
          <p:cNvPicPr/>
          <p:nvPr/>
        </p:nvPicPr>
        <p:blipFill>
          <a:blip r:embed="rId1"/>
          <a:stretch/>
        </p:blipFill>
        <p:spPr>
          <a:xfrm>
            <a:off x="7772400" y="1387440"/>
            <a:ext cx="4251960" cy="2265120"/>
          </a:xfrm>
          <a:prstGeom prst="rect">
            <a:avLst/>
          </a:prstGeom>
          <a:ln w="0">
            <a:noFill/>
          </a:ln>
        </p:spPr>
      </p:pic>
      <p:pic>
        <p:nvPicPr>
          <p:cNvPr id="179" name="" descr=""/>
          <p:cNvPicPr/>
          <p:nvPr/>
        </p:nvPicPr>
        <p:blipFill>
          <a:blip r:embed="rId2"/>
          <a:stretch/>
        </p:blipFill>
        <p:spPr>
          <a:xfrm>
            <a:off x="7772400" y="3805920"/>
            <a:ext cx="4251960" cy="2556360"/>
          </a:xfrm>
          <a:prstGeom prst="rect">
            <a:avLst/>
          </a:prstGeom>
          <a:ln w="0">
            <a:noFill/>
          </a:ln>
        </p:spPr>
      </p:pic>
      <p:sp>
        <p:nvSpPr>
          <p:cNvPr id="180" name=""/>
          <p:cNvSpPr/>
          <p:nvPr/>
        </p:nvSpPr>
        <p:spPr>
          <a:xfrm>
            <a:off x="685800" y="5846400"/>
            <a:ext cx="6398640" cy="6836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Repeat steps 1,2 and 3 for ‘</a:t>
            </a:r>
            <a:r>
              <a:rPr b="1" lang="en-US" sz="1800" spc="-1" strike="noStrike">
                <a:solidFill>
                  <a:srgbClr val="000000"/>
                </a:solidFill>
                <a:latin typeface="Arial"/>
                <a:ea typeface="DejaVu Sans"/>
              </a:rPr>
              <a:t>SPA_Background brown tint</a:t>
            </a:r>
            <a:r>
              <a:rPr b="0" lang="en-US" sz="1800" spc="-1" strike="noStrike">
                <a:solidFill>
                  <a:srgbClr val="000000"/>
                </a:solidFill>
                <a:latin typeface="Arial"/>
                <a:ea typeface="DejaVu Sans"/>
              </a:rPr>
              <a:t>’</a:t>
            </a:r>
            <a:endParaRPr b="0" lang="en-US" sz="1800" spc="-1" strike="noStrike">
              <a:solidFill>
                <a:srgbClr val="000000"/>
              </a:solidFill>
              <a:latin typeface="Arial"/>
            </a:endParaRPr>
          </a:p>
        </p:txBody>
      </p:sp>
      <p:sp>
        <p:nvSpPr>
          <p:cNvPr id="181" name=""/>
          <p:cNvSpPr/>
          <p:nvPr/>
        </p:nvSpPr>
        <p:spPr>
          <a:xfrm>
            <a:off x="457560" y="1387800"/>
            <a:ext cx="5257440" cy="40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A. Practice with Slicing Sprite</a:t>
            </a:r>
            <a:endParaRPr b="0" lang="en-US" sz="2200" spc="-1" strike="noStrike">
              <a:solidFill>
                <a:srgbClr val="000000"/>
              </a:solidFill>
              <a:latin typeface="Arial"/>
            </a:endParaRPr>
          </a:p>
        </p:txBody>
      </p:sp>
      <p:sp>
        <p:nvSpPr>
          <p:cNvPr id="182" name="PlaceHolder 26"/>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a:t>
            </a:r>
            <a:endParaRPr b="0" lang="en-US" sz="4000" spc="-1" strike="noStrike">
              <a:solidFill>
                <a:srgbClr val="000000"/>
              </a:solidFill>
              <a:latin typeface="Arial"/>
            </a:endParaRPr>
          </a:p>
        </p:txBody>
      </p:sp>
      <p:sp>
        <p:nvSpPr>
          <p:cNvPr id="183" name=""/>
          <p:cNvSpPr/>
          <p:nvPr/>
        </p:nvSpPr>
        <p:spPr>
          <a:xfrm>
            <a:off x="8001000" y="6593040"/>
            <a:ext cx="304200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BD73D41C-015D-4C12-A540-63D470AD6181}"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
          <p:cNvSpPr/>
          <p:nvPr/>
        </p:nvSpPr>
        <p:spPr>
          <a:xfrm>
            <a:off x="457200" y="1387440"/>
            <a:ext cx="4800600" cy="40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A. Practice with Slicing Sprite</a:t>
            </a:r>
            <a:endParaRPr b="0" lang="en-US" sz="2200" spc="-1" strike="noStrike">
              <a:solidFill>
                <a:srgbClr val="000000"/>
              </a:solidFill>
              <a:latin typeface="Arial"/>
            </a:endParaRPr>
          </a:p>
        </p:txBody>
      </p:sp>
      <p:sp>
        <p:nvSpPr>
          <p:cNvPr id="185" name=""/>
          <p:cNvSpPr/>
          <p:nvPr/>
        </p:nvSpPr>
        <p:spPr>
          <a:xfrm>
            <a:off x="912960" y="2080800"/>
            <a:ext cx="5028480" cy="3617640"/>
          </a:xfrm>
          <a:prstGeom prst="rect">
            <a:avLst/>
          </a:prstGeom>
          <a:noFill/>
          <a:ln w="0">
            <a:noFill/>
          </a:ln>
        </p:spPr>
        <p:style>
          <a:lnRef idx="0"/>
          <a:fillRef idx="0"/>
          <a:effectRef idx="0"/>
          <a:fontRef idx="minor"/>
        </p:style>
        <p:txBody>
          <a:bodyPr lIns="90000" rIns="90000" tIns="45000" bIns="45000" anchor="t">
            <a:noAutofit/>
          </a:bodyPr>
          <a:p>
            <a:pPr>
              <a:lnSpc>
                <a:spcPct val="115000"/>
              </a:lnSpc>
            </a:pPr>
            <a:r>
              <a:rPr b="0" lang="en-US" sz="1800" spc="-1" strike="noStrike">
                <a:solidFill>
                  <a:srgbClr val="000000"/>
                </a:solidFill>
                <a:latin typeface="Arial"/>
                <a:ea typeface="DejaVu Sans"/>
              </a:rPr>
              <a:t>Slice </a:t>
            </a:r>
            <a:r>
              <a:rPr b="1" lang="en-US" sz="1800" spc="-1" strike="noStrike">
                <a:solidFill>
                  <a:srgbClr val="000000"/>
                </a:solidFill>
                <a:latin typeface="Arial"/>
                <a:ea typeface="DejaVu Sans"/>
              </a:rPr>
              <a:t>SPA_Player_Ginger</a:t>
            </a: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DejaVu Sans"/>
              </a:rPr>
              <a:t>1. Select SPA_Player_Ginger asset,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Sprite mode: </a:t>
            </a:r>
            <a:r>
              <a:rPr b="1" lang="en-US" sz="1800" spc="-1" strike="noStrike">
                <a:solidFill>
                  <a:srgbClr val="000000"/>
                </a:solidFill>
                <a:latin typeface="Arial"/>
                <a:ea typeface="PingFang SC"/>
              </a:rPr>
              <a:t>Multiples</a:t>
            </a:r>
            <a:r>
              <a:rPr b="0" lang="en-US" sz="1800" spc="-1" strike="noStrike">
                <a:solidFill>
                  <a:srgbClr val="000000"/>
                </a:solidFill>
                <a:latin typeface="Arial"/>
                <a:ea typeface="PingFang SC"/>
              </a:rPr>
              <a:t> and apply.</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2. click Spirte Editor and set:</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    </a:t>
            </a:r>
            <a:r>
              <a:rPr b="0" lang="en-US" sz="1800" spc="-1" strike="noStrike">
                <a:solidFill>
                  <a:srgbClr val="000000"/>
                </a:solidFill>
                <a:latin typeface="Arial"/>
                <a:ea typeface="PingFang SC"/>
              </a:rPr>
              <a:t>Slice type: </a:t>
            </a:r>
            <a:r>
              <a:rPr b="1" lang="en-US" sz="1800" spc="-1" strike="noStrike">
                <a:solidFill>
                  <a:srgbClr val="000000"/>
                </a:solidFill>
                <a:latin typeface="Arial"/>
                <a:ea typeface="PingFang SC"/>
              </a:rPr>
              <a:t>Grid By Cell Size</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r>
              <a:rPr b="0" lang="en-US" sz="1800" spc="-1" strike="noStrike">
                <a:solidFill>
                  <a:srgbClr val="000000"/>
                </a:solidFill>
                <a:latin typeface="Arial"/>
                <a:ea typeface="PingFang SC"/>
              </a:rPr>
              <a:t>3. Set params:</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Pixel size: X: 32; Y: 32</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1" lang="en-US" sz="1800" spc="-1" strike="noStrike">
                <a:solidFill>
                  <a:srgbClr val="000000"/>
                </a:solidFill>
                <a:latin typeface="Arial"/>
                <a:ea typeface="PingFang SC"/>
              </a:rPr>
              <a:t>Offset: X: 10; Y: 4</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Padding: X:6; Y: 6</a:t>
            </a:r>
            <a:endParaRPr b="0" lang="en-US" sz="1800" spc="-1" strike="noStrike">
              <a:solidFill>
                <a:srgbClr val="000000"/>
              </a:solidFill>
              <a:latin typeface="Arial"/>
            </a:endParaRPr>
          </a:p>
          <a:p>
            <a:pPr marL="216000" indent="-216000">
              <a:lnSpc>
                <a:spcPct val="115000"/>
              </a:lnSpc>
              <a:buClr>
                <a:srgbClr val="000000"/>
              </a:buClr>
              <a:buSzPct val="45000"/>
              <a:buFont typeface="Wingdings" charset="2"/>
              <a:buChar char=""/>
            </a:pPr>
            <a:r>
              <a:rPr b="0" lang="en-US" sz="1800" spc="-1" strike="noStrike">
                <a:solidFill>
                  <a:srgbClr val="000000"/>
                </a:solidFill>
                <a:latin typeface="Arial"/>
                <a:ea typeface="PingFang SC"/>
              </a:rPr>
              <a:t>Click Slice and Apply</a:t>
            </a:r>
            <a:endParaRPr b="0" lang="en-US" sz="1800" spc="-1" strike="noStrike">
              <a:solidFill>
                <a:srgbClr val="000000"/>
              </a:solidFill>
              <a:latin typeface="Arial"/>
            </a:endParaRPr>
          </a:p>
        </p:txBody>
      </p:sp>
      <p:pic>
        <p:nvPicPr>
          <p:cNvPr id="186" name="" descr=""/>
          <p:cNvPicPr/>
          <p:nvPr/>
        </p:nvPicPr>
        <p:blipFill>
          <a:blip r:embed="rId1"/>
          <a:stretch/>
        </p:blipFill>
        <p:spPr>
          <a:xfrm>
            <a:off x="7086600" y="1499400"/>
            <a:ext cx="4829040" cy="4334040"/>
          </a:xfrm>
          <a:prstGeom prst="rect">
            <a:avLst/>
          </a:prstGeom>
          <a:ln w="0">
            <a:noFill/>
          </a:ln>
        </p:spPr>
      </p:pic>
      <p:sp>
        <p:nvSpPr>
          <p:cNvPr id="187" name="PlaceHolder 27"/>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a:t>
            </a:r>
            <a:endParaRPr b="0" lang="en-US" sz="4000" spc="-1" strike="noStrike">
              <a:solidFill>
                <a:srgbClr val="000000"/>
              </a:solidFill>
              <a:latin typeface="Arial"/>
            </a:endParaRPr>
          </a:p>
        </p:txBody>
      </p:sp>
      <p:sp>
        <p:nvSpPr>
          <p:cNvPr id="188" name=""/>
          <p:cNvSpPr/>
          <p:nvPr/>
        </p:nvSpPr>
        <p:spPr>
          <a:xfrm>
            <a:off x="8001000" y="6593040"/>
            <a:ext cx="304200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C137BF79-84E2-42DE-94F6-E960CF2DB5E0}"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
          <p:cNvSpPr txBox="1"/>
          <p:nvPr/>
        </p:nvSpPr>
        <p:spPr>
          <a:xfrm>
            <a:off x="4114800" y="5943600"/>
            <a:ext cx="713160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https://www.youtube.com/watch?v=Ky0sV9pua-E&amp;ab_channel=Unity</a:t>
            </a:r>
            <a:endParaRPr b="0" lang="en-US" sz="1800" spc="-1" strike="noStrike">
              <a:solidFill>
                <a:srgbClr val="000000"/>
              </a:solidFill>
              <a:latin typeface="Arial"/>
            </a:endParaRPr>
          </a:p>
        </p:txBody>
      </p:sp>
      <p:sp>
        <p:nvSpPr>
          <p:cNvPr id="190" name="PlaceHolder 19"/>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Tutorial – Tilemap: The Basic</a:t>
            </a:r>
            <a:endParaRPr b="0" lang="en-US" sz="4000" spc="-1" strike="noStrike">
              <a:solidFill>
                <a:srgbClr val="000000"/>
              </a:solidFill>
              <a:latin typeface="Arial"/>
            </a:endParaRPr>
          </a:p>
        </p:txBody>
      </p:sp>
      <p:pic>
        <p:nvPicPr>
          <p:cNvPr id="191" name="" descr="">
            <a:hlinkClick r:id="rId1"/>
          </p:cNvPr>
          <p:cNvPicPr/>
          <p:nvPr/>
        </p:nvPicPr>
        <p:blipFill>
          <a:blip r:embed="rId2"/>
          <a:stretch/>
        </p:blipFill>
        <p:spPr>
          <a:xfrm>
            <a:off x="1063440" y="1385280"/>
            <a:ext cx="10065240" cy="4558320"/>
          </a:xfrm>
          <a:prstGeom prst="rect">
            <a:avLst/>
          </a:prstGeom>
          <a:ln w="0">
            <a:noFill/>
          </a:ln>
        </p:spPr>
      </p:pic>
      <p:sp>
        <p:nvSpPr>
          <p:cNvPr id="2" name="PlaceHolder 1"/>
          <p:cNvSpPr>
            <a:spLocks noGrp="1"/>
          </p:cNvSpPr>
          <p:nvPr>
            <p:ph type="sldNum" idx="1"/>
          </p:nvPr>
        </p:nvSpPr>
        <p:spPr/>
        <p:txBody>
          <a:bodyPr/>
          <a:p>
            <a:fld id="{E319C085-50D3-456C-BF4F-149B79D05F54}"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
          <p:cNvSpPr txBox="1"/>
          <p:nvPr/>
        </p:nvSpPr>
        <p:spPr>
          <a:xfrm>
            <a:off x="5943600" y="5825520"/>
            <a:ext cx="514728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hlinkClick r:id="rId1"/>
              </a:rPr>
              <a:t>https://www.youtube.com/watch?v=DTp5zi8_u1U</a:t>
            </a:r>
            <a:endParaRPr b="0" lang="en-US" sz="1800" spc="-1" strike="noStrike">
              <a:solidFill>
                <a:srgbClr val="000000"/>
              </a:solidFill>
              <a:latin typeface="Arial"/>
            </a:endParaRPr>
          </a:p>
        </p:txBody>
      </p:sp>
      <p:sp>
        <p:nvSpPr>
          <p:cNvPr id="193" name="PlaceHolder 15"/>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Tutorial – How to slice a sprite sheet in Unity</a:t>
            </a:r>
            <a:endParaRPr b="0" lang="en-US" sz="4000" spc="-1" strike="noStrike">
              <a:solidFill>
                <a:srgbClr val="000000"/>
              </a:solidFill>
              <a:latin typeface="Arial"/>
            </a:endParaRPr>
          </a:p>
        </p:txBody>
      </p:sp>
      <p:pic>
        <p:nvPicPr>
          <p:cNvPr id="194" name="" descr="">
            <a:hlinkClick r:id="rId2"/>
          </p:cNvPr>
          <p:cNvPicPr/>
          <p:nvPr/>
        </p:nvPicPr>
        <p:blipFill>
          <a:blip r:embed="rId3"/>
          <a:stretch/>
        </p:blipFill>
        <p:spPr>
          <a:xfrm>
            <a:off x="1064880" y="1581120"/>
            <a:ext cx="10062360" cy="4244400"/>
          </a:xfrm>
          <a:prstGeom prst="rect">
            <a:avLst/>
          </a:prstGeom>
          <a:ln w="0">
            <a:noFill/>
          </a:ln>
        </p:spPr>
      </p:pic>
      <p:sp>
        <p:nvSpPr>
          <p:cNvPr id="2" name="PlaceHolder 1"/>
          <p:cNvSpPr>
            <a:spLocks noGrp="1"/>
          </p:cNvSpPr>
          <p:nvPr>
            <p:ph type="sldNum" idx="1"/>
          </p:nvPr>
        </p:nvSpPr>
        <p:spPr/>
        <p:txBody>
          <a:bodyPr/>
          <a:p>
            <a:fld id="{E4545E77-966F-48B5-9BAA-EA21FF114E5B}"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8"/>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Tutorial – Tilemap: Rule Tile</a:t>
            </a:r>
            <a:endParaRPr b="0" lang="en-US" sz="4000" spc="-1" strike="noStrike">
              <a:solidFill>
                <a:srgbClr val="000000"/>
              </a:solidFill>
              <a:latin typeface="Arial"/>
            </a:endParaRPr>
          </a:p>
        </p:txBody>
      </p:sp>
      <p:pic>
        <p:nvPicPr>
          <p:cNvPr id="196" name="" descr="">
            <a:hlinkClick r:id="rId1"/>
          </p:cNvPr>
          <p:cNvPicPr/>
          <p:nvPr/>
        </p:nvPicPr>
        <p:blipFill>
          <a:blip r:embed="rId2"/>
          <a:stretch/>
        </p:blipFill>
        <p:spPr>
          <a:xfrm>
            <a:off x="1332360" y="1446480"/>
            <a:ext cx="9527040" cy="4399920"/>
          </a:xfrm>
          <a:prstGeom prst="rect">
            <a:avLst/>
          </a:prstGeom>
          <a:ln w="0">
            <a:noFill/>
          </a:ln>
        </p:spPr>
      </p:pic>
      <p:sp>
        <p:nvSpPr>
          <p:cNvPr id="197" name=""/>
          <p:cNvSpPr txBox="1"/>
          <p:nvPr/>
        </p:nvSpPr>
        <p:spPr>
          <a:xfrm>
            <a:off x="5814000" y="5943600"/>
            <a:ext cx="5302800" cy="346680"/>
          </a:xfrm>
          <a:prstGeom prst="rect">
            <a:avLst/>
          </a:prstGeom>
          <a:noFill/>
          <a:ln w="0">
            <a:noFill/>
          </a:ln>
        </p:spPr>
        <p:txBody>
          <a:bodyPr lIns="90000" rIns="90000" tIns="45000" bIns="45000" anchor="t">
            <a:noAutofit/>
          </a:bodyPr>
          <a:p>
            <a:r>
              <a:rPr b="0" lang="en-US" sz="1800" spc="-1" strike="noStrike">
                <a:solidFill>
                  <a:srgbClr val="000000"/>
                </a:solidFill>
                <a:latin typeface="Arial"/>
                <a:hlinkClick r:id="rId3"/>
              </a:rPr>
              <a:t>https://www.youtube.com/watch?v=Ky0sV9pua-E</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C2914262-7762-42D9-95C7-CB92172A71CD}"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
          <p:cNvSpPr/>
          <p:nvPr/>
        </p:nvSpPr>
        <p:spPr>
          <a:xfrm>
            <a:off x="457200" y="1387440"/>
            <a:ext cx="4114800" cy="40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 </a:t>
            </a:r>
            <a:r>
              <a:rPr b="1" lang="en-US" sz="2200" spc="-1" strike="noStrike">
                <a:solidFill>
                  <a:srgbClr val="000000"/>
                </a:solidFill>
                <a:latin typeface="Arial"/>
                <a:ea typeface="DejaVu Sans"/>
              </a:rPr>
              <a:t>B. Create Tilemap</a:t>
            </a:r>
            <a:endParaRPr b="0" lang="en-US" sz="2200" spc="-1" strike="noStrike">
              <a:solidFill>
                <a:srgbClr val="000000"/>
              </a:solidFill>
              <a:latin typeface="Arial"/>
            </a:endParaRPr>
          </a:p>
        </p:txBody>
      </p:sp>
      <p:sp>
        <p:nvSpPr>
          <p:cNvPr id="199" name=""/>
          <p:cNvSpPr/>
          <p:nvPr/>
        </p:nvSpPr>
        <p:spPr>
          <a:xfrm>
            <a:off x="912960" y="2080800"/>
            <a:ext cx="5485680" cy="3029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buClr>
                <a:srgbClr val="000000"/>
              </a:buClr>
              <a:buFont typeface="OpenSymbol"/>
              <a:buAutoNum type="arabicPeriod"/>
            </a:pPr>
            <a:r>
              <a:rPr b="0" lang="en-US" sz="1800" spc="-1" strike="noStrike">
                <a:solidFill>
                  <a:srgbClr val="000000"/>
                </a:solidFill>
                <a:latin typeface="Arial"/>
                <a:ea typeface="DejaVu Sans"/>
              </a:rPr>
              <a:t>Drag and drop ‘</a:t>
            </a:r>
            <a:r>
              <a:rPr b="1" i="1" lang="en-US" sz="1800" spc="-1" strike="noStrike">
                <a:solidFill>
                  <a:srgbClr val="000000"/>
                </a:solidFill>
                <a:latin typeface="Arial"/>
                <a:ea typeface="DejaVu Sans"/>
              </a:rPr>
              <a:t>Tiles</a:t>
            </a:r>
            <a:r>
              <a:rPr b="0" lang="en-US" sz="1800" spc="-1" strike="noStrike">
                <a:solidFill>
                  <a:srgbClr val="000000"/>
                </a:solidFill>
                <a:latin typeface="Arial"/>
                <a:ea typeface="DejaVu Sans"/>
              </a:rPr>
              <a:t>’ folder to Asset folder of Unity 2D project </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800" spc="-1" strike="noStrike">
                <a:solidFill>
                  <a:srgbClr val="000000"/>
                </a:solidFill>
                <a:latin typeface="Arial"/>
                <a:ea typeface="DejaVu Sans"/>
              </a:rPr>
              <a:t>Select </a:t>
            </a:r>
            <a:r>
              <a:rPr b="0" i="1" lang="en-US" sz="1800" spc="-1" strike="noStrike">
                <a:solidFill>
                  <a:srgbClr val="000000"/>
                </a:solidFill>
                <a:latin typeface="Arial"/>
                <a:ea typeface="DejaVu Sans"/>
              </a:rPr>
              <a:t>GameObject &gt; 2D Object &gt; </a:t>
            </a:r>
            <a:r>
              <a:rPr b="1" i="1" lang="en-US" sz="1800" spc="-1" strike="noStrike">
                <a:solidFill>
                  <a:srgbClr val="000000"/>
                </a:solidFill>
                <a:latin typeface="Arial"/>
                <a:ea typeface="DejaVu Sans"/>
              </a:rPr>
              <a:t>TileMap &gt; Rectangular</a:t>
            </a:r>
            <a:r>
              <a:rPr b="0" lang="en-US" sz="1800" spc="-1" strike="noStrike">
                <a:solidFill>
                  <a:srgbClr val="000000"/>
                </a:solidFill>
                <a:latin typeface="Arial"/>
                <a:ea typeface="DejaVu Sans"/>
              </a:rPr>
              <a:t>. Rename to ‘Platforms Tilemap’</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marL="216000" indent="-216000">
              <a:lnSpc>
                <a:spcPct val="115000"/>
              </a:lnSpc>
              <a:buClr>
                <a:srgbClr val="000000"/>
              </a:buClr>
              <a:buFont typeface="OpenSymbol"/>
              <a:buAutoNum type="arabicPeriod"/>
            </a:pPr>
            <a:r>
              <a:rPr b="0" lang="en-US" sz="1800" spc="-1" strike="noStrike">
                <a:solidFill>
                  <a:srgbClr val="000000"/>
                </a:solidFill>
                <a:latin typeface="Arial"/>
                <a:ea typeface="DejaVu Sans"/>
              </a:rPr>
              <a:t>Open </a:t>
            </a:r>
            <a:r>
              <a:rPr b="1" lang="en-US" sz="1800" spc="-1" strike="noStrike">
                <a:solidFill>
                  <a:srgbClr val="000000"/>
                </a:solidFill>
                <a:latin typeface="Arial"/>
                <a:ea typeface="DejaVu Sans"/>
              </a:rPr>
              <a:t>Tile Palette</a:t>
            </a:r>
            <a:r>
              <a:rPr b="0" lang="en-US" sz="1800" spc="-1" strike="noStrike">
                <a:solidFill>
                  <a:srgbClr val="000000"/>
                </a:solidFill>
                <a:latin typeface="Arial"/>
                <a:ea typeface="DejaVu Sans"/>
              </a:rPr>
              <a:t> by select </a:t>
            </a:r>
            <a:r>
              <a:rPr b="0" i="1" lang="en-US" sz="1800" spc="-1" strike="noStrike">
                <a:solidFill>
                  <a:srgbClr val="000000"/>
                </a:solidFill>
                <a:latin typeface="Arial"/>
                <a:ea typeface="DejaVu Sans"/>
              </a:rPr>
              <a:t>Window &gt; 2D &gt; Tile Palette.</a:t>
            </a: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a:p>
            <a:pPr>
              <a:lnSpc>
                <a:spcPct val="115000"/>
              </a:lnSpc>
            </a:pPr>
            <a:endParaRPr b="0" lang="en-US" sz="1800" spc="-1" strike="noStrike">
              <a:solidFill>
                <a:srgbClr val="000000"/>
              </a:solidFill>
              <a:latin typeface="Arial"/>
            </a:endParaRPr>
          </a:p>
        </p:txBody>
      </p:sp>
      <p:pic>
        <p:nvPicPr>
          <p:cNvPr id="200" name="" descr=""/>
          <p:cNvPicPr/>
          <p:nvPr/>
        </p:nvPicPr>
        <p:blipFill>
          <a:blip r:embed="rId1"/>
          <a:stretch/>
        </p:blipFill>
        <p:spPr>
          <a:xfrm>
            <a:off x="6770880" y="1371600"/>
            <a:ext cx="5114160" cy="2055240"/>
          </a:xfrm>
          <a:prstGeom prst="rect">
            <a:avLst/>
          </a:prstGeom>
          <a:ln w="0">
            <a:noFill/>
          </a:ln>
        </p:spPr>
      </p:pic>
      <p:sp>
        <p:nvSpPr>
          <p:cNvPr id="201" name="PlaceHolder 28"/>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a:t>
            </a:r>
            <a:endParaRPr b="0" lang="en-US" sz="4000" spc="-1" strike="noStrike">
              <a:solidFill>
                <a:srgbClr val="000000"/>
              </a:solidFill>
              <a:latin typeface="Arial"/>
            </a:endParaRPr>
          </a:p>
        </p:txBody>
      </p:sp>
      <p:sp>
        <p:nvSpPr>
          <p:cNvPr id="202" name=""/>
          <p:cNvSpPr/>
          <p:nvPr/>
        </p:nvSpPr>
        <p:spPr>
          <a:xfrm>
            <a:off x="8001000" y="6593040"/>
            <a:ext cx="304200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42FED872-FF2D-444C-981C-ADBDF2F4E27C}"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
          <p:cNvSpPr/>
          <p:nvPr/>
        </p:nvSpPr>
        <p:spPr>
          <a:xfrm>
            <a:off x="457200" y="1387800"/>
            <a:ext cx="3885480" cy="40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2200" spc="-1" strike="noStrike">
                <a:solidFill>
                  <a:srgbClr val="000000"/>
                </a:solidFill>
                <a:latin typeface="Arial"/>
                <a:ea typeface="DejaVu Sans"/>
              </a:rPr>
              <a:t> </a:t>
            </a:r>
            <a:r>
              <a:rPr b="1" lang="en-US" sz="2200" spc="-1" strike="noStrike">
                <a:solidFill>
                  <a:srgbClr val="000000"/>
                </a:solidFill>
                <a:latin typeface="Arial"/>
                <a:ea typeface="DejaVu Sans"/>
              </a:rPr>
              <a:t>B. Create Tilemap</a:t>
            </a:r>
            <a:endParaRPr b="0" lang="en-US" sz="2200" spc="-1" strike="noStrike">
              <a:solidFill>
                <a:srgbClr val="000000"/>
              </a:solidFill>
              <a:latin typeface="Arial"/>
            </a:endParaRPr>
          </a:p>
        </p:txBody>
      </p:sp>
      <p:pic>
        <p:nvPicPr>
          <p:cNvPr id="204" name="" descr=""/>
          <p:cNvPicPr/>
          <p:nvPr/>
        </p:nvPicPr>
        <p:blipFill>
          <a:blip r:embed="rId1"/>
          <a:stretch/>
        </p:blipFill>
        <p:spPr>
          <a:xfrm>
            <a:off x="1371600" y="3272400"/>
            <a:ext cx="9120960" cy="3175200"/>
          </a:xfrm>
          <a:prstGeom prst="rect">
            <a:avLst/>
          </a:prstGeom>
          <a:ln w="0">
            <a:noFill/>
          </a:ln>
        </p:spPr>
      </p:pic>
      <p:sp>
        <p:nvSpPr>
          <p:cNvPr id="205" name=""/>
          <p:cNvSpPr/>
          <p:nvPr/>
        </p:nvSpPr>
        <p:spPr>
          <a:xfrm>
            <a:off x="1143000" y="1828800"/>
            <a:ext cx="9827640" cy="600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Because we imported the ‘Tiles’ folder. 'Platforms Tilemap' will already be present in the tile palette.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Select the edit mode and use the Tile Palette toolbar to draw tiles onto the scene.</a:t>
            </a:r>
            <a:endParaRPr b="0" lang="en-US" sz="1800" spc="-1" strike="noStrike">
              <a:solidFill>
                <a:srgbClr val="000000"/>
              </a:solidFill>
              <a:latin typeface="Arial"/>
            </a:endParaRPr>
          </a:p>
        </p:txBody>
      </p:sp>
      <p:sp>
        <p:nvSpPr>
          <p:cNvPr id="206" name="PlaceHolder 29"/>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Practice – Sprites, Tilemap</a:t>
            </a:r>
            <a:endParaRPr b="0" lang="en-US" sz="4000" spc="-1" strike="noStrike">
              <a:solidFill>
                <a:srgbClr val="000000"/>
              </a:solidFill>
              <a:latin typeface="Arial"/>
            </a:endParaRPr>
          </a:p>
        </p:txBody>
      </p:sp>
      <p:sp>
        <p:nvSpPr>
          <p:cNvPr id="207" name=""/>
          <p:cNvSpPr/>
          <p:nvPr/>
        </p:nvSpPr>
        <p:spPr>
          <a:xfrm>
            <a:off x="4572000" y="3693600"/>
            <a:ext cx="455400" cy="22680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208" name=""/>
          <p:cNvSpPr/>
          <p:nvPr/>
        </p:nvSpPr>
        <p:spPr>
          <a:xfrm>
            <a:off x="3429000" y="3393000"/>
            <a:ext cx="1598400" cy="226800"/>
          </a:xfrm>
          <a:prstGeom prst="rect">
            <a:avLst/>
          </a:prstGeom>
          <a:noFill/>
          <a:ln w="36720">
            <a:solidFill>
              <a:srgbClr val="ff860d"/>
            </a:solidFill>
            <a:round/>
          </a:ln>
        </p:spPr>
        <p:style>
          <a:lnRef idx="0"/>
          <a:fillRef idx="0"/>
          <a:effectRef idx="0"/>
          <a:fontRef idx="minor"/>
        </p:style>
        <p:txBody>
          <a:bodyPr lIns="108360" rIns="108360" tIns="63360" bIns="63360" anchor="ctr">
            <a:noAutofit/>
          </a:bodyPr>
          <a:p>
            <a:pPr>
              <a:lnSpc>
                <a:spcPct val="100000"/>
              </a:lnSpc>
            </a:pPr>
            <a:endParaRPr b="0" lang="en-US" sz="1800" spc="-1" strike="noStrike">
              <a:solidFill>
                <a:srgbClr val="000000"/>
              </a:solidFill>
              <a:latin typeface="Arial"/>
              <a:ea typeface="DejaVu Sans"/>
            </a:endParaRPr>
          </a:p>
        </p:txBody>
      </p:sp>
      <p:sp>
        <p:nvSpPr>
          <p:cNvPr id="209" name=""/>
          <p:cNvSpPr/>
          <p:nvPr/>
        </p:nvSpPr>
        <p:spPr>
          <a:xfrm>
            <a:off x="8001000" y="6593040"/>
            <a:ext cx="304200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Rick Davidson, Complete C# Unity Game Developer 2D, 2023</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7A10F438-C279-46E1-B2F3-033DBC9457FA}"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
          <p:cNvSpPr/>
          <p:nvPr/>
        </p:nvSpPr>
        <p:spPr>
          <a:xfrm>
            <a:off x="194400" y="1455480"/>
            <a:ext cx="10827720" cy="4433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1" name="PlaceHolder 11"/>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Conclusions</a:t>
            </a:r>
            <a:endParaRPr b="0" lang="en-US" sz="4000" spc="-1" strike="noStrike">
              <a:solidFill>
                <a:srgbClr val="000000"/>
              </a:solidFill>
              <a:latin typeface="Arial"/>
            </a:endParaRPr>
          </a:p>
        </p:txBody>
      </p:sp>
      <p:sp>
        <p:nvSpPr>
          <p:cNvPr id="212" name=""/>
          <p:cNvSpPr/>
          <p:nvPr/>
        </p:nvSpPr>
        <p:spPr>
          <a:xfrm>
            <a:off x="1739160" y="2268000"/>
            <a:ext cx="9228600" cy="315684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Explored game object fundamentals and their significance in Unity scenes.</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Learned manipulation techniques—selecting, moving, rotating, and scaling objects.</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Mastered Transform component usage and understood coordinate systems' impact.</a:t>
            </a:r>
            <a:endParaRPr b="0" lang="en-US" sz="1800" spc="-1" strike="noStrike">
              <a:solidFill>
                <a:srgbClr val="000000"/>
              </a:solidFill>
              <a:latin typeface="Arial"/>
            </a:endParaRPr>
          </a:p>
          <a:p>
            <a:pPr marL="216000" indent="-216000">
              <a:lnSpc>
                <a:spcPct val="200000"/>
              </a:lnSpc>
              <a:buClr>
                <a:srgbClr val="000000"/>
              </a:buClr>
              <a:buSzPct val="45000"/>
              <a:buFont typeface="Wingdings" charset="2"/>
              <a:buChar char=""/>
            </a:pPr>
            <a:r>
              <a:rPr b="0" lang="en-US" sz="1800" spc="-1" strike="noStrike">
                <a:solidFill>
                  <a:srgbClr val="000000"/>
                </a:solidFill>
                <a:latin typeface="Arial"/>
                <a:ea typeface="DejaVu Sans"/>
              </a:rPr>
              <a:t>Grasped parent-child relationships' influence on object transformations.</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38D9D900-D2F5-4B41-B2DF-B4D41EAC6824}"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PlaceHolder 2"/>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a:lnSpc>
                <a:spcPct val="100000"/>
              </a:lnSpc>
              <a:spcBef>
                <a:spcPts val="1500"/>
              </a:spcBef>
              <a:spcAft>
                <a:spcPts val="1500"/>
              </a:spcAft>
            </a:pPr>
            <a:r>
              <a:rPr b="1" lang="en-US" sz="4000" spc="-1" strike="noStrike">
                <a:solidFill>
                  <a:srgbClr val="000000"/>
                </a:solidFill>
                <a:latin typeface="Arial"/>
                <a:ea typeface="DejaVu Sans"/>
              </a:rPr>
              <a:t>What are Game Objects?</a:t>
            </a:r>
            <a:endParaRPr b="0" lang="en-US" sz="4000" spc="-1" strike="noStrike">
              <a:solidFill>
                <a:srgbClr val="000000"/>
              </a:solidFill>
              <a:latin typeface="Arial"/>
            </a:endParaRPr>
          </a:p>
        </p:txBody>
      </p:sp>
      <p:sp>
        <p:nvSpPr>
          <p:cNvPr id="94" name=""/>
          <p:cNvSpPr/>
          <p:nvPr/>
        </p:nvSpPr>
        <p:spPr>
          <a:xfrm>
            <a:off x="194400" y="1455480"/>
            <a:ext cx="10827720" cy="4433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GameObjects are the foundational components of a Unity game project.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333333"/>
                </a:solidFill>
                <a:latin typeface="Arial"/>
                <a:ea typeface="PingFang SC"/>
              </a:rPr>
              <a:t>“</a:t>
            </a:r>
            <a:r>
              <a:rPr b="0" i="1" lang="en-US" sz="1800" spc="-1" strike="noStrike">
                <a:solidFill>
                  <a:srgbClr val="333333"/>
                </a:solidFill>
                <a:latin typeface="Arial"/>
                <a:ea typeface="PingFang SC"/>
              </a:rPr>
              <a:t>GameObjects are the fundamental objects in Unity that represent characters, props and scenery. They do not accomplish much in themselves but they act as containers for Components, which implement the functionality.</a:t>
            </a:r>
            <a:r>
              <a:rPr b="0" lang="en-US" sz="1800" spc="-1" strike="noStrike">
                <a:solidFill>
                  <a:srgbClr val="333333"/>
                </a:solidFill>
                <a:latin typeface="Arial"/>
                <a:ea typeface="PingFang SC"/>
              </a:rPr>
              <a:t>”</a:t>
            </a:r>
            <a:r>
              <a:rPr b="0" lang="en-US" sz="1800" spc="-1" strike="noStrike" baseline="33000">
                <a:solidFill>
                  <a:srgbClr val="333333"/>
                </a:solidFill>
                <a:latin typeface="Arial"/>
                <a:ea typeface="PingFang SC"/>
              </a:rPr>
              <a:t>[8]</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PingFang SC"/>
              </a:rPr>
              <a:t>Every object in your game is a GameObject, from characters and collectible items to lights, cameras and special effects.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95" name=""/>
          <p:cNvSpPr/>
          <p:nvPr/>
        </p:nvSpPr>
        <p:spPr>
          <a:xfrm>
            <a:off x="4822200" y="6529320"/>
            <a:ext cx="7303320" cy="1152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2: Buttfield-Addison Paris, Manning Jon, Nugent Tim, Unity game development cookbook: essentials for every game, 2019</a:t>
            </a:r>
            <a:endParaRPr b="0" lang="en-US" sz="900" spc="-1" strike="noStrike">
              <a:solidFill>
                <a:srgbClr val="000000"/>
              </a:solidFill>
              <a:latin typeface="Arial"/>
            </a:endParaRPr>
          </a:p>
          <a:p>
            <a:pPr>
              <a:lnSpc>
                <a:spcPct val="100000"/>
              </a:lnSpc>
            </a:pPr>
            <a:r>
              <a:rPr b="0" lang="en-US" sz="900" spc="-1" strike="noStrike">
                <a:solidFill>
                  <a:srgbClr val="000000"/>
                </a:solidFill>
                <a:latin typeface="Times New Roman"/>
                <a:ea typeface="DejaVu Sans"/>
              </a:rPr>
              <a:t>8: Unity Technologies, Unity Manual, 2023</a:t>
            </a:r>
            <a:endParaRPr b="0" lang="en-US" sz="900" spc="-1" strike="noStrike">
              <a:solidFill>
                <a:srgbClr val="000000"/>
              </a:solidFill>
              <a:latin typeface="Arial"/>
            </a:endParaRPr>
          </a:p>
        </p:txBody>
      </p:sp>
      <p:sp>
        <p:nvSpPr>
          <p:cNvPr id="96" name=""/>
          <p:cNvSpPr/>
          <p:nvPr/>
        </p:nvSpPr>
        <p:spPr>
          <a:xfrm>
            <a:off x="385200" y="2586600"/>
            <a:ext cx="13716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97" name=""/>
          <p:cNvSpPr/>
          <p:nvPr/>
        </p:nvSpPr>
        <p:spPr>
          <a:xfrm>
            <a:off x="7050600" y="2586600"/>
            <a:ext cx="29718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D1AC225A-94CF-4BDB-B533-ABC0F5248837}"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
          <p:cNvSpPr/>
          <p:nvPr/>
        </p:nvSpPr>
        <p:spPr>
          <a:xfrm>
            <a:off x="194400" y="1455480"/>
            <a:ext cx="10827720" cy="4433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
        <p:nvSpPr>
          <p:cNvPr id="214" name="PlaceHolder 12"/>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References</a:t>
            </a:r>
            <a:endParaRPr b="0" lang="en-US" sz="4000" spc="-1" strike="noStrike">
              <a:solidFill>
                <a:srgbClr val="000000"/>
              </a:solidFill>
              <a:latin typeface="Arial"/>
            </a:endParaRPr>
          </a:p>
        </p:txBody>
      </p:sp>
      <p:sp>
        <p:nvSpPr>
          <p:cNvPr id="215" name=""/>
          <p:cNvSpPr/>
          <p:nvPr/>
        </p:nvSpPr>
        <p:spPr>
          <a:xfrm>
            <a:off x="507960" y="1921680"/>
            <a:ext cx="11370960" cy="2642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1: Hocking, Joseph; Schell, Jesse, Unity in action: multiplatform game development in C#, 2022</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2: Buttfield-Addison Paris, Manning Jon, Nugent Tim, Unity game development cookbook: essentials for every game, 2019</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3: Geig, Mike, Sams teach yourself Unity Game development in 24 hours, 2014</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8: Unity Technologies, Unity Manual, 2023</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B05334ED-A3DB-4512-9212-2B485572E9B0}" type="slidenum">
              <a:t>30</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4"/>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Hierarchy Panel - GameObjects -  Nested</a:t>
            </a:r>
            <a:endParaRPr b="0" lang="en-US" sz="4000" spc="-1" strike="noStrike">
              <a:solidFill>
                <a:srgbClr val="000000"/>
              </a:solidFill>
              <a:latin typeface="Arial"/>
            </a:endParaRPr>
          </a:p>
        </p:txBody>
      </p:sp>
      <p:pic>
        <p:nvPicPr>
          <p:cNvPr id="99" name="" descr=""/>
          <p:cNvPicPr/>
          <p:nvPr/>
        </p:nvPicPr>
        <p:blipFill>
          <a:blip r:embed="rId1"/>
          <a:stretch/>
        </p:blipFill>
        <p:spPr>
          <a:xfrm>
            <a:off x="685800" y="1600200"/>
            <a:ext cx="3192120" cy="4665600"/>
          </a:xfrm>
          <a:prstGeom prst="rect">
            <a:avLst/>
          </a:prstGeom>
          <a:ln w="0">
            <a:noFill/>
          </a:ln>
        </p:spPr>
      </p:pic>
      <p:sp>
        <p:nvSpPr>
          <p:cNvPr id="100" name=""/>
          <p:cNvSpPr/>
          <p:nvPr/>
        </p:nvSpPr>
        <p:spPr>
          <a:xfrm>
            <a:off x="4114800" y="1455480"/>
            <a:ext cx="6907320" cy="4433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PingFang SC"/>
              </a:rPr>
              <a:t>A parent GameObject has other GameObjects connected to it that take on its Transform properties.</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PingFang SC"/>
              </a:rPr>
              <a:t>A child GameObject is connected to another GameObject, and takes on that GameObject’s Transform properties.</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PingFang SC"/>
              </a:rPr>
              <a:t>A child GameObject moves, rotates, and scales exactly as its parent does. Child GameObjects can also have child GameObjects of their own. A GameObject can have multiple child GameObjects, but only one parent GameObject.</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BB451A66-EECD-46E3-B184-895916699F24}" type="slidenum">
              <a:t>4</a:t>
            </a:fld>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PlaceHolder 3"/>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Transforms</a:t>
            </a:r>
            <a:endParaRPr b="0" lang="en-US" sz="4000" spc="-1" strike="noStrike">
              <a:solidFill>
                <a:srgbClr val="000000"/>
              </a:solidFill>
              <a:latin typeface="Arial"/>
            </a:endParaRPr>
          </a:p>
        </p:txBody>
      </p:sp>
      <p:sp>
        <p:nvSpPr>
          <p:cNvPr id="102" name=""/>
          <p:cNvSpPr/>
          <p:nvPr/>
        </p:nvSpPr>
        <p:spPr>
          <a:xfrm>
            <a:off x="194400" y="1455480"/>
            <a:ext cx="10827720" cy="4433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333333"/>
                </a:solidFill>
                <a:latin typeface="Arial"/>
                <a:ea typeface="PingFang SC"/>
              </a:rPr>
              <a:t>“</a:t>
            </a:r>
            <a:r>
              <a:rPr b="0" i="1" lang="en-US" sz="1800" spc="-1" strike="noStrike">
                <a:solidFill>
                  <a:srgbClr val="333333"/>
                </a:solidFill>
                <a:latin typeface="Arial"/>
                <a:ea typeface="PingFang SC"/>
              </a:rPr>
              <a:t>The Transform stores a GameObject’s Position, Rotation, Scale and parenting state. A GameObject always has a Transform component attached: you can’t remove a Transform or create a GameObject without a Transform component.</a:t>
            </a:r>
            <a:r>
              <a:rPr b="0" lang="en-US" sz="1800" spc="-1" strike="noStrike">
                <a:solidFill>
                  <a:srgbClr val="333333"/>
                </a:solidFill>
                <a:latin typeface="Arial"/>
                <a:ea typeface="PingFang SC"/>
              </a:rPr>
              <a:t>”</a:t>
            </a:r>
            <a:r>
              <a:rPr b="0" lang="en-US" sz="1800" spc="-1" strike="noStrike" baseline="33000">
                <a:solidFill>
                  <a:srgbClr val="333333"/>
                </a:solidFill>
                <a:latin typeface="Arial"/>
                <a:ea typeface="PingFang SC"/>
              </a:rPr>
              <a:t>[8]</a:t>
            </a:r>
            <a:endParaRPr b="0" lang="en-US" sz="1800" spc="-1" strike="noStrike">
              <a:solidFill>
                <a:srgbClr val="000000"/>
              </a:solidFill>
              <a:latin typeface="Arial"/>
            </a:endParaRPr>
          </a:p>
        </p:txBody>
      </p:sp>
      <p:sp>
        <p:nvSpPr>
          <p:cNvPr id="103" name=""/>
          <p:cNvSpPr/>
          <p:nvPr/>
        </p:nvSpPr>
        <p:spPr>
          <a:xfrm>
            <a:off x="6352200" y="6533640"/>
            <a:ext cx="4795200" cy="31608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a:p>
            <a:pPr>
              <a:lnSpc>
                <a:spcPct val="100000"/>
              </a:lnSpc>
            </a:pPr>
            <a:r>
              <a:rPr b="0" lang="en-US" sz="900" spc="-1" strike="noStrike">
                <a:solidFill>
                  <a:srgbClr val="000000"/>
                </a:solidFill>
                <a:latin typeface="Times New Roman"/>
                <a:ea typeface="DejaVu Sans"/>
              </a:rPr>
              <a:t>3: Geig, Mike, Sams teach yourself Unity Game development in 24 hours, 2014</a:t>
            </a:r>
            <a:endParaRPr b="0" lang="en-US" sz="900" spc="-1" strike="noStrike">
              <a:solidFill>
                <a:srgbClr val="000000"/>
              </a:solidFill>
              <a:latin typeface="Arial"/>
            </a:endParaRPr>
          </a:p>
        </p:txBody>
      </p:sp>
      <p:pic>
        <p:nvPicPr>
          <p:cNvPr id="104" name="" descr=""/>
          <p:cNvPicPr/>
          <p:nvPr/>
        </p:nvPicPr>
        <p:blipFill>
          <a:blip r:embed="rId1"/>
          <a:stretch/>
        </p:blipFill>
        <p:spPr>
          <a:xfrm>
            <a:off x="246240" y="2836800"/>
            <a:ext cx="6146280" cy="1591920"/>
          </a:xfrm>
          <a:prstGeom prst="rect">
            <a:avLst/>
          </a:prstGeom>
          <a:ln w="0">
            <a:noFill/>
          </a:ln>
        </p:spPr>
      </p:pic>
      <p:pic>
        <p:nvPicPr>
          <p:cNvPr id="105" name="" descr=""/>
          <p:cNvPicPr/>
          <p:nvPr/>
        </p:nvPicPr>
        <p:blipFill>
          <a:blip r:embed="rId2"/>
          <a:stretch/>
        </p:blipFill>
        <p:spPr>
          <a:xfrm>
            <a:off x="6697440" y="2286000"/>
            <a:ext cx="4952880" cy="2527200"/>
          </a:xfrm>
          <a:prstGeom prst="rect">
            <a:avLst/>
          </a:prstGeom>
          <a:ln w="0">
            <a:noFill/>
          </a:ln>
        </p:spPr>
      </p:pic>
      <p:pic>
        <p:nvPicPr>
          <p:cNvPr id="106" name="" descr=""/>
          <p:cNvPicPr/>
          <p:nvPr/>
        </p:nvPicPr>
        <p:blipFill>
          <a:blip r:embed="rId3"/>
          <a:stretch/>
        </p:blipFill>
        <p:spPr>
          <a:xfrm>
            <a:off x="736920" y="4719240"/>
            <a:ext cx="6344280" cy="1737000"/>
          </a:xfrm>
          <a:prstGeom prst="rect">
            <a:avLst/>
          </a:prstGeom>
          <a:ln w="0">
            <a:noFill/>
          </a:ln>
        </p:spPr>
      </p:pic>
      <p:sp>
        <p:nvSpPr>
          <p:cNvPr id="2" name="PlaceHolder 1"/>
          <p:cNvSpPr>
            <a:spLocks noGrp="1"/>
          </p:cNvSpPr>
          <p:nvPr>
            <p:ph type="sldNum" idx="1"/>
          </p:nvPr>
        </p:nvSpPr>
        <p:spPr/>
        <p:txBody>
          <a:bodyPr/>
          <a:p>
            <a:fld id="{37BC89FF-5484-4BD4-959A-E4244EBC53BB}"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PlaceHolder 6"/>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4000" spc="-1" strike="noStrike">
                <a:solidFill>
                  <a:srgbClr val="000000"/>
                </a:solidFill>
                <a:latin typeface="Arial"/>
                <a:ea typeface="DejaVu Sans"/>
              </a:rPr>
              <a:t>Transform Tool</a:t>
            </a:r>
            <a:endParaRPr b="0" lang="en-US" sz="4000" spc="-1" strike="noStrike">
              <a:solidFill>
                <a:srgbClr val="000000"/>
              </a:solidFill>
              <a:latin typeface="Arial"/>
            </a:endParaRPr>
          </a:p>
        </p:txBody>
      </p:sp>
      <p:pic>
        <p:nvPicPr>
          <p:cNvPr id="108" name="" descr=""/>
          <p:cNvPicPr/>
          <p:nvPr/>
        </p:nvPicPr>
        <p:blipFill>
          <a:blip r:embed="rId1"/>
          <a:stretch/>
        </p:blipFill>
        <p:spPr>
          <a:xfrm>
            <a:off x="4293720" y="2286000"/>
            <a:ext cx="6728400" cy="1521720"/>
          </a:xfrm>
          <a:prstGeom prst="rect">
            <a:avLst/>
          </a:prstGeom>
          <a:ln w="0">
            <a:noFill/>
          </a:ln>
        </p:spPr>
      </p:pic>
      <p:sp>
        <p:nvSpPr>
          <p:cNvPr id="109" name=""/>
          <p:cNvSpPr/>
          <p:nvPr/>
        </p:nvSpPr>
        <p:spPr>
          <a:xfrm>
            <a:off x="194400" y="1455480"/>
            <a:ext cx="10827720" cy="4433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pic>
        <p:nvPicPr>
          <p:cNvPr id="110" name="" descr=""/>
          <p:cNvPicPr/>
          <p:nvPr/>
        </p:nvPicPr>
        <p:blipFill>
          <a:blip r:embed="rId2"/>
          <a:stretch/>
        </p:blipFill>
        <p:spPr>
          <a:xfrm>
            <a:off x="1863360" y="3837600"/>
            <a:ext cx="7500960" cy="2506320"/>
          </a:xfrm>
          <a:prstGeom prst="rect">
            <a:avLst/>
          </a:prstGeom>
          <a:ln w="0">
            <a:noFill/>
          </a:ln>
        </p:spPr>
      </p:pic>
      <p:sp>
        <p:nvSpPr>
          <p:cNvPr id="111" name=""/>
          <p:cNvSpPr/>
          <p:nvPr/>
        </p:nvSpPr>
        <p:spPr>
          <a:xfrm>
            <a:off x="293400" y="1455480"/>
            <a:ext cx="11585520" cy="849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000000"/>
                </a:solidFill>
                <a:latin typeface="Arial"/>
                <a:ea typeface="DejaVu Sans"/>
              </a:rPr>
              <a:t>You can use the Transform tools on any GameObject in a scene. </a:t>
            </a:r>
            <a:endParaRPr b="0" lang="en-US" sz="1800" spc="-1" strike="noStrike">
              <a:solidFill>
                <a:srgbClr val="000000"/>
              </a:solidFill>
              <a:latin typeface="Arial"/>
            </a:endParaRPr>
          </a:p>
          <a:p>
            <a:pPr>
              <a:lnSpc>
                <a:spcPct val="100000"/>
              </a:lnSpc>
            </a:pPr>
            <a:r>
              <a:rPr b="0" lang="en-US" sz="1800" spc="-1" strike="noStrike">
                <a:solidFill>
                  <a:srgbClr val="000000"/>
                </a:solidFill>
                <a:latin typeface="Arial"/>
                <a:ea typeface="DejaVu Sans"/>
              </a:rPr>
              <a:t>When you select a GameObject, the tool Gizmo appears within it. The appearance of the Gizmo depends on which tool you select.</a:t>
            </a:r>
            <a:endParaRPr b="0" lang="en-US" sz="1800" spc="-1" strike="noStrike">
              <a:solidFill>
                <a:srgbClr val="000000"/>
              </a:solidFill>
              <a:latin typeface="Arial"/>
            </a:endParaRPr>
          </a:p>
        </p:txBody>
      </p:sp>
      <p:sp>
        <p:nvSpPr>
          <p:cNvPr id="2" name="PlaceHolder 1"/>
          <p:cNvSpPr>
            <a:spLocks noGrp="1"/>
          </p:cNvSpPr>
          <p:nvPr>
            <p:ph type="sldNum" idx="1"/>
          </p:nvPr>
        </p:nvSpPr>
        <p:spPr/>
        <p:txBody>
          <a:bodyPr/>
          <a:p>
            <a:fld id="{B9090DD8-7D8E-4E3A-92DB-3D1ADE355672}"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6"/>
          <p:cNvSpPr/>
          <p:nvPr/>
        </p:nvSpPr>
        <p:spPr>
          <a:xfrm>
            <a:off x="230400" y="6829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Scene View – Position GameObjects</a:t>
            </a:r>
            <a:endParaRPr b="0" lang="en-US" sz="3600" spc="-1" strike="noStrike">
              <a:solidFill>
                <a:srgbClr val="000000"/>
              </a:solidFill>
              <a:latin typeface="Arial"/>
            </a:endParaRPr>
          </a:p>
        </p:txBody>
      </p:sp>
      <p:pic>
        <p:nvPicPr>
          <p:cNvPr id="113" name="" descr=""/>
          <p:cNvPicPr/>
          <p:nvPr/>
        </p:nvPicPr>
        <p:blipFill>
          <a:blip r:embed="rId1"/>
          <a:stretch/>
        </p:blipFill>
        <p:spPr>
          <a:xfrm>
            <a:off x="2366640" y="1391760"/>
            <a:ext cx="7491600" cy="1564920"/>
          </a:xfrm>
          <a:prstGeom prst="rect">
            <a:avLst/>
          </a:prstGeom>
          <a:ln w="0">
            <a:noFill/>
          </a:ln>
        </p:spPr>
      </p:pic>
      <p:sp>
        <p:nvSpPr>
          <p:cNvPr id="114" name=""/>
          <p:cNvSpPr/>
          <p:nvPr/>
        </p:nvSpPr>
        <p:spPr>
          <a:xfrm>
            <a:off x="1000080" y="3386880"/>
            <a:ext cx="10268640" cy="3253320"/>
          </a:xfrm>
          <a:prstGeom prst="rect">
            <a:avLst/>
          </a:prstGeom>
          <a:noFill/>
          <a:ln w="0">
            <a:noFill/>
          </a:ln>
        </p:spPr>
        <p:style>
          <a:lnRef idx="0"/>
          <a:fillRef idx="0"/>
          <a:effectRef idx="0"/>
          <a:fontRef idx="minor"/>
        </p:style>
        <p:txBody>
          <a:bodyPr lIns="90000" rIns="90000" tIns="45000" bIns="45000" anchor="t">
            <a:noAutofit/>
          </a:bodyPr>
          <a:p>
            <a:pPr>
              <a:lnSpc>
                <a:spcPct val="115000"/>
              </a:lnSpc>
              <a:spcBef>
                <a:spcPts val="1191"/>
              </a:spcBef>
              <a:spcAft>
                <a:spcPts val="992"/>
              </a:spcAft>
            </a:pPr>
            <a:r>
              <a:rPr b="1" lang="en-US" sz="1600" spc="-1" strike="noStrike">
                <a:solidFill>
                  <a:srgbClr val="000000"/>
                </a:solidFill>
                <a:latin typeface="Arial"/>
                <a:ea typeface="DejaVu Sans"/>
              </a:rPr>
              <a:t>RectTransform (T)</a:t>
            </a:r>
            <a:endParaRPr b="0" lang="en-US" sz="1600" spc="-1" strike="noStrike">
              <a:solidFill>
                <a:srgbClr val="000000"/>
              </a:solidFill>
              <a:latin typeface="Arial"/>
            </a:endParaRPr>
          </a:p>
          <a:p>
            <a:pPr>
              <a:lnSpc>
                <a:spcPct val="115000"/>
              </a:lnSpc>
              <a:spcBef>
                <a:spcPts val="1191"/>
              </a:spcBef>
              <a:spcAft>
                <a:spcPts val="992"/>
              </a:spcAft>
            </a:pPr>
            <a:r>
              <a:rPr b="0" lang="en-US" sz="1600" spc="-1" strike="noStrike">
                <a:solidFill>
                  <a:srgbClr val="000000"/>
                </a:solidFill>
                <a:latin typeface="Arial"/>
                <a:ea typeface="DejaVu Sans"/>
              </a:rPr>
              <a:t>The </a:t>
            </a:r>
            <a:r>
              <a:rPr b="0" lang="en-US" sz="1600" spc="-1" strike="noStrike" u="sng">
                <a:solidFill>
                  <a:srgbClr val="0563c1"/>
                </a:solidFill>
                <a:uFillTx/>
                <a:latin typeface="Arial"/>
                <a:ea typeface="DejaVu Sans"/>
                <a:hlinkClick r:id="rId2"/>
              </a:rPr>
              <a:t>RectTransform</a:t>
            </a:r>
            <a:r>
              <a:rPr b="0" lang="en-US" sz="1600" spc="-1" strike="noStrike">
                <a:solidFill>
                  <a:srgbClr val="000000"/>
                </a:solidFill>
                <a:latin typeface="Arial"/>
                <a:ea typeface="DejaVu Sans"/>
              </a:rPr>
              <a:t> is commonly used for positioning 2D elements such as Sprites or </a:t>
            </a:r>
            <a:r>
              <a:rPr b="0" lang="en-US" sz="1600" spc="-1" strike="noStrike" u="sng">
                <a:solidFill>
                  <a:srgbClr val="0563c1"/>
                </a:solidFill>
                <a:uFillTx/>
                <a:latin typeface="Arial"/>
                <a:ea typeface="DejaVu Sans"/>
                <a:hlinkClick r:id="rId3"/>
              </a:rPr>
              <a:t>UI elements</a:t>
            </a:r>
            <a:r>
              <a:rPr b="0" lang="en-US" sz="1600" spc="-1" strike="noStrike">
                <a:solidFill>
                  <a:srgbClr val="000000"/>
                </a:solidFill>
                <a:latin typeface="Arial"/>
                <a:ea typeface="DejaVu Sans"/>
              </a:rPr>
              <a:t>, but it can also be useful for manipulating 3D GameObjects. It combines moving, scaling and rotation into a single Gizmo.</a:t>
            </a:r>
            <a:endParaRPr b="0" lang="en-US" sz="1600" spc="-1" strike="noStrike">
              <a:solidFill>
                <a:srgbClr val="000000"/>
              </a:solidFill>
              <a:latin typeface="Arial"/>
            </a:endParaRPr>
          </a:p>
          <a:p>
            <a:pPr>
              <a:lnSpc>
                <a:spcPct val="115000"/>
              </a:lnSpc>
              <a:spcBef>
                <a:spcPts val="1191"/>
              </a:spcBef>
              <a:spcAft>
                <a:spcPts val="992"/>
              </a:spcAft>
            </a:pPr>
            <a:r>
              <a:rPr b="1" lang="en-US" sz="1600" spc="-1" strike="noStrike">
                <a:solidFill>
                  <a:srgbClr val="000000"/>
                </a:solidFill>
                <a:latin typeface="Arial"/>
                <a:ea typeface="DejaVu Sans"/>
              </a:rPr>
              <a:t>Transform (Y)</a:t>
            </a:r>
            <a:endParaRPr b="0" lang="en-US" sz="1600" spc="-1" strike="noStrike">
              <a:solidFill>
                <a:srgbClr val="000000"/>
              </a:solidFill>
              <a:latin typeface="Arial"/>
            </a:endParaRPr>
          </a:p>
          <a:p>
            <a:pPr>
              <a:lnSpc>
                <a:spcPct val="115000"/>
              </a:lnSpc>
              <a:spcBef>
                <a:spcPts val="1191"/>
              </a:spcBef>
              <a:spcAft>
                <a:spcPts val="992"/>
              </a:spcAft>
            </a:pPr>
            <a:r>
              <a:rPr b="0" lang="en-US" sz="1600" spc="-1" strike="noStrike">
                <a:solidFill>
                  <a:srgbClr val="000000"/>
                </a:solidFill>
                <a:latin typeface="Arial"/>
                <a:ea typeface="DejaVu Sans"/>
              </a:rPr>
              <a:t>The Transform tool combines the Move, Rotate and Scale tools. Its Gizmo provides handles for movement and rotation. When the Tool Handle Rotation is set to Local (see below), the Transform tool also provides handles for scaling the selected GameObject.</a:t>
            </a:r>
            <a:endParaRPr b="0" lang="en-US" sz="1600" spc="-1" strike="noStrike">
              <a:solidFill>
                <a:srgbClr val="000000"/>
              </a:solidFill>
              <a:latin typeface="Arial"/>
            </a:endParaRPr>
          </a:p>
        </p:txBody>
      </p:sp>
      <p:sp>
        <p:nvSpPr>
          <p:cNvPr id="2" name="PlaceHolder 1"/>
          <p:cNvSpPr>
            <a:spLocks noGrp="1"/>
          </p:cNvSpPr>
          <p:nvPr>
            <p:ph type="sldNum" idx="1"/>
          </p:nvPr>
        </p:nvSpPr>
        <p:spPr/>
        <p:txBody>
          <a:bodyPr/>
          <a:p>
            <a:fld id="{ECE1D79D-8294-43FA-B866-2F5F6345E61A}"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PlaceHolder 8"/>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3280">
              <a:lnSpc>
                <a:spcPct val="90000"/>
              </a:lnSpc>
              <a:tabLst>
                <a:tab algn="l" pos="0"/>
              </a:tabLst>
            </a:pPr>
            <a:r>
              <a:rPr b="1" lang="en-US" sz="3600" spc="-1" strike="noStrike">
                <a:solidFill>
                  <a:srgbClr val="000000"/>
                </a:solidFill>
                <a:latin typeface="Arial"/>
                <a:ea typeface="DejaVu Sans"/>
              </a:rPr>
              <a:t>Transforms - </a:t>
            </a:r>
            <a:r>
              <a:rPr b="1" lang="en-US" sz="3600" spc="-1" strike="noStrike">
                <a:solidFill>
                  <a:srgbClr val="000000"/>
                </a:solidFill>
                <a:latin typeface="Arial"/>
                <a:ea typeface="Arial"/>
              </a:rPr>
              <a:t>Understanding 3D coordinate space</a:t>
            </a:r>
            <a:endParaRPr b="0" lang="en-US" sz="3600" spc="-1" strike="noStrike">
              <a:solidFill>
                <a:srgbClr val="000000"/>
              </a:solidFill>
              <a:latin typeface="Arial"/>
            </a:endParaRPr>
          </a:p>
        </p:txBody>
      </p:sp>
      <p:sp>
        <p:nvSpPr>
          <p:cNvPr id="116" name=""/>
          <p:cNvSpPr/>
          <p:nvPr/>
        </p:nvSpPr>
        <p:spPr>
          <a:xfrm>
            <a:off x="0" y="1828800"/>
            <a:ext cx="5249520" cy="319212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pic>
        <p:nvPicPr>
          <p:cNvPr id="117" name="" descr=""/>
          <p:cNvPicPr/>
          <p:nvPr/>
        </p:nvPicPr>
        <p:blipFill>
          <a:blip r:embed="rId1"/>
          <a:stretch/>
        </p:blipFill>
        <p:spPr>
          <a:xfrm>
            <a:off x="81360" y="2055600"/>
            <a:ext cx="5076720" cy="2736720"/>
          </a:xfrm>
          <a:prstGeom prst="rect">
            <a:avLst/>
          </a:prstGeom>
          <a:ln w="0">
            <a:noFill/>
          </a:ln>
        </p:spPr>
      </p:pic>
      <p:sp>
        <p:nvSpPr>
          <p:cNvPr id="118" name=""/>
          <p:cNvSpPr/>
          <p:nvPr/>
        </p:nvSpPr>
        <p:spPr>
          <a:xfrm>
            <a:off x="5257800" y="2743200"/>
            <a:ext cx="6926040" cy="3420720"/>
          </a:xfrm>
          <a:prstGeom prst="rect">
            <a:avLst/>
          </a:prstGeom>
          <a:solidFill>
            <a:schemeClr val="accent1"/>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en-US" sz="1800" spc="-1" strike="noStrike">
              <a:solidFill>
                <a:srgbClr val="000000"/>
              </a:solidFill>
              <a:latin typeface="Arial"/>
              <a:ea typeface="DejaVu Sans"/>
            </a:endParaRPr>
          </a:p>
        </p:txBody>
      </p:sp>
      <p:pic>
        <p:nvPicPr>
          <p:cNvPr id="119" name="" descr=""/>
          <p:cNvPicPr/>
          <p:nvPr/>
        </p:nvPicPr>
        <p:blipFill>
          <a:blip r:embed="rId2"/>
          <a:stretch/>
        </p:blipFill>
        <p:spPr>
          <a:xfrm>
            <a:off x="5450400" y="2971800"/>
            <a:ext cx="6621120" cy="2991240"/>
          </a:xfrm>
          <a:prstGeom prst="rect">
            <a:avLst/>
          </a:prstGeom>
          <a:ln w="0">
            <a:noFill/>
          </a:ln>
        </p:spPr>
      </p:pic>
      <p:sp>
        <p:nvSpPr>
          <p:cNvPr id="120" name=""/>
          <p:cNvSpPr/>
          <p:nvPr/>
        </p:nvSpPr>
        <p:spPr>
          <a:xfrm>
            <a:off x="6667200" y="6569640"/>
            <a:ext cx="4810320" cy="9396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p:txBody>
      </p:sp>
      <p:sp>
        <p:nvSpPr>
          <p:cNvPr id="2" name="PlaceHolder 1"/>
          <p:cNvSpPr>
            <a:spLocks noGrp="1"/>
          </p:cNvSpPr>
          <p:nvPr>
            <p:ph type="sldNum" idx="1"/>
          </p:nvPr>
        </p:nvSpPr>
        <p:spPr/>
        <p:txBody>
          <a:bodyPr/>
          <a:p>
            <a:fld id="{EC01669F-F131-4F09-AFF4-252473EB42BE}"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9"/>
          <p:cNvSpPr/>
          <p:nvPr/>
        </p:nvSpPr>
        <p:spPr>
          <a:xfrm>
            <a:off x="228600" y="681120"/>
            <a:ext cx="11813040" cy="704160"/>
          </a:xfrm>
          <a:prstGeom prst="rect">
            <a:avLst/>
          </a:prstGeom>
          <a:noFill/>
          <a:ln w="0">
            <a:noFill/>
          </a:ln>
        </p:spPr>
        <p:style>
          <a:lnRef idx="0"/>
          <a:fillRef idx="0"/>
          <a:effectRef idx="0"/>
          <a:fontRef idx="minor"/>
        </p:style>
        <p:txBody>
          <a:bodyPr lIns="90000" rIns="90000" tIns="45000" bIns="45000" anchor="ctr">
            <a:normAutofit/>
          </a:bodyPr>
          <a:p>
            <a:pPr marL="231840">
              <a:lnSpc>
                <a:spcPct val="90000"/>
              </a:lnSpc>
              <a:tabLst>
                <a:tab algn="l" pos="0"/>
              </a:tabLst>
            </a:pPr>
            <a:r>
              <a:rPr b="1" lang="en-US" sz="3600" spc="-1" strike="noStrike">
                <a:solidFill>
                  <a:srgbClr val="000000"/>
                </a:solidFill>
                <a:latin typeface="Arial"/>
                <a:ea typeface="DejaVu Sans"/>
              </a:rPr>
              <a:t>Transforms - </a:t>
            </a:r>
            <a:r>
              <a:rPr b="1" lang="en-US" sz="3600" spc="-1" strike="noStrike">
                <a:solidFill>
                  <a:srgbClr val="000000"/>
                </a:solidFill>
                <a:latin typeface="Arial"/>
                <a:ea typeface="Arial"/>
              </a:rPr>
              <a:t>Understanding 3D coordinate space</a:t>
            </a:r>
            <a:endParaRPr b="0" lang="en-US" sz="3600" spc="-1" strike="noStrike">
              <a:solidFill>
                <a:srgbClr val="000000"/>
              </a:solidFill>
              <a:latin typeface="Arial"/>
            </a:endParaRPr>
          </a:p>
        </p:txBody>
      </p:sp>
      <p:sp>
        <p:nvSpPr>
          <p:cNvPr id="122" name=""/>
          <p:cNvSpPr/>
          <p:nvPr/>
        </p:nvSpPr>
        <p:spPr>
          <a:xfrm>
            <a:off x="6595200" y="6569640"/>
            <a:ext cx="4810320" cy="91800"/>
          </a:xfrm>
          <a:prstGeom prst="rect">
            <a:avLst/>
          </a:prstGeom>
          <a:noFill/>
          <a:ln w="0">
            <a:noFill/>
          </a:ln>
        </p:spPr>
        <p:style>
          <a:lnRef idx="0"/>
          <a:fillRef idx="0"/>
          <a:effectRef idx="0"/>
          <a:fontRef idx="minor"/>
        </p:style>
        <p:txBody>
          <a:bodyPr lIns="0" rIns="0" tIns="0" bIns="0" anchor="t">
            <a:noAutofit/>
          </a:bodyPr>
          <a:p>
            <a:pPr>
              <a:lnSpc>
                <a:spcPct val="100000"/>
              </a:lnSpc>
            </a:pPr>
            <a:r>
              <a:rPr b="0" lang="en-US" sz="900" spc="-1" strike="noStrike">
                <a:solidFill>
                  <a:srgbClr val="000000"/>
                </a:solidFill>
                <a:latin typeface="Times New Roman"/>
                <a:ea typeface="DejaVu Sans"/>
              </a:rPr>
              <a:t>1: Hocking, Joseph; Schell, Jesse, Unity in action: multiplatform game development in C#, 2022</a:t>
            </a:r>
            <a:endParaRPr b="0" lang="en-US" sz="900" spc="-1" strike="noStrike">
              <a:solidFill>
                <a:srgbClr val="000000"/>
              </a:solidFill>
              <a:latin typeface="Arial"/>
            </a:endParaRPr>
          </a:p>
        </p:txBody>
      </p:sp>
      <p:pic>
        <p:nvPicPr>
          <p:cNvPr id="123" name="" descr=""/>
          <p:cNvPicPr/>
          <p:nvPr/>
        </p:nvPicPr>
        <p:blipFill>
          <a:blip r:embed="rId1"/>
          <a:stretch/>
        </p:blipFill>
        <p:spPr>
          <a:xfrm>
            <a:off x="36000" y="1828800"/>
            <a:ext cx="5712840" cy="3360960"/>
          </a:xfrm>
          <a:prstGeom prst="rect">
            <a:avLst/>
          </a:prstGeom>
          <a:ln w="0">
            <a:noFill/>
          </a:ln>
        </p:spPr>
      </p:pic>
      <p:sp>
        <p:nvSpPr>
          <p:cNvPr id="124" name=""/>
          <p:cNvSpPr/>
          <p:nvPr/>
        </p:nvSpPr>
        <p:spPr>
          <a:xfrm>
            <a:off x="0" y="5193720"/>
            <a:ext cx="5939640" cy="455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300" spc="-1" strike="noStrike">
                <a:solidFill>
                  <a:srgbClr val="000000"/>
                </a:solidFill>
                <a:latin typeface="Arial"/>
                <a:ea typeface="DejaVu Sans"/>
              </a:rPr>
              <a:t>The z-axis points in a different direction on the left hand versus the right hand.</a:t>
            </a:r>
            <a:endParaRPr b="0" lang="en-US" sz="1300" spc="-1" strike="noStrike">
              <a:solidFill>
                <a:srgbClr val="000000"/>
              </a:solidFill>
              <a:latin typeface="Arial"/>
            </a:endParaRPr>
          </a:p>
        </p:txBody>
      </p:sp>
      <p:sp>
        <p:nvSpPr>
          <p:cNvPr id="125" name=""/>
          <p:cNvSpPr/>
          <p:nvPr/>
        </p:nvSpPr>
        <p:spPr>
          <a:xfrm>
            <a:off x="5715000" y="1389240"/>
            <a:ext cx="6473160" cy="5075280"/>
          </a:xfrm>
          <a:prstGeom prst="rect">
            <a:avLst/>
          </a:prstGeom>
          <a:noFill/>
          <a:ln w="0">
            <a:noFill/>
          </a:ln>
        </p:spPr>
        <p:style>
          <a:lnRef idx="0"/>
          <a:fillRef idx="0"/>
          <a:effectRef idx="0"/>
          <a:fontRef idx="minor"/>
        </p:style>
        <p:txBody>
          <a:bodyPr lIns="90000" rIns="90000" tIns="45000" bIns="45000" anchor="t">
            <a:noAutofit/>
          </a:bodyPr>
          <a:p>
            <a:pPr>
              <a:lnSpc>
                <a:spcPct val="150000"/>
              </a:lnSpc>
            </a:pPr>
            <a:r>
              <a:rPr b="1" lang="en-US" sz="1800" spc="-1" strike="noStrike">
                <a:solidFill>
                  <a:srgbClr val="000000"/>
                </a:solidFill>
                <a:latin typeface="Arial"/>
                <a:ea typeface="DejaVu Sans"/>
              </a:rPr>
              <a:t>Left-handed vs. right-handed coordinates</a:t>
            </a: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The positive and negative direction of each axis is arbitrary, and the coordinates still work no matter in which direction the axes point. You simply need to maintain consistency within a given 3D graphics tool (animation tool, game development tool, and so forth).</a:t>
            </a:r>
            <a:endParaRPr b="0" lang="en-US" sz="1800" spc="-1" strike="noStrike">
              <a:solidFill>
                <a:srgbClr val="000000"/>
              </a:solidFill>
              <a:latin typeface="Arial"/>
            </a:endParaRPr>
          </a:p>
          <a:p>
            <a:pPr>
              <a:lnSpc>
                <a:spcPct val="150000"/>
              </a:lnSpc>
            </a:pPr>
            <a:r>
              <a:rPr b="0" lang="en-US" sz="1800" spc="-1" strike="noStrike">
                <a:solidFill>
                  <a:srgbClr val="000000"/>
                </a:solidFill>
                <a:latin typeface="Arial"/>
                <a:ea typeface="DejaVu Sans"/>
              </a:rPr>
              <a:t>But in almost all cases, x goes to the right and y goes up; what differs between different tools is whether z goes into or comes out of the page. These two directions are referred to as left-handed or right-handed; as this figure shows, if you point your thumb along the x-axis and your index finger along the y-axis, then your middle finger points along the z-axis.</a:t>
            </a:r>
            <a:endParaRPr b="0" lang="en-US" sz="1800" spc="-1" strike="noStrike">
              <a:solidFill>
                <a:srgbClr val="000000"/>
              </a:solidFill>
              <a:latin typeface="Arial"/>
            </a:endParaRPr>
          </a:p>
        </p:txBody>
      </p:sp>
      <p:sp>
        <p:nvSpPr>
          <p:cNvPr id="126" name=""/>
          <p:cNvSpPr/>
          <p:nvPr/>
        </p:nvSpPr>
        <p:spPr>
          <a:xfrm>
            <a:off x="5752800" y="3537000"/>
            <a:ext cx="22482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127" name=""/>
          <p:cNvSpPr/>
          <p:nvPr/>
        </p:nvSpPr>
        <p:spPr>
          <a:xfrm>
            <a:off x="8915400" y="3121200"/>
            <a:ext cx="2971800" cy="360"/>
          </a:xfrm>
          <a:prstGeom prst="line">
            <a:avLst/>
          </a:prstGeom>
          <a:ln w="36720">
            <a:solidFill>
              <a:srgbClr val="ff860d"/>
            </a:solidFill>
            <a:round/>
          </a:ln>
        </p:spPr>
        <p:style>
          <a:lnRef idx="0"/>
          <a:fillRef idx="0"/>
          <a:effectRef idx="0"/>
          <a:fontRef idx="minor"/>
        </p:style>
        <p:txBody>
          <a:bodyPr lIns="90000" rIns="90000" tIns="-45000" bIns="-45000" anchor="ctr">
            <a:noAutofit/>
          </a:bodyPr>
          <a:p>
            <a:endParaRPr b="0" lang="en-US" sz="1800" spc="-1" strike="noStrike">
              <a:solidFill>
                <a:srgbClr val="000000"/>
              </a:solidFill>
              <a:latin typeface="Arial"/>
              <a:ea typeface="DejaVu Sans"/>
            </a:endParaRPr>
          </a:p>
        </p:txBody>
      </p:sp>
      <p:sp>
        <p:nvSpPr>
          <p:cNvPr id="2" name="PlaceHolder 1"/>
          <p:cNvSpPr>
            <a:spLocks noGrp="1"/>
          </p:cNvSpPr>
          <p:nvPr>
            <p:ph type="sldNum" idx="1"/>
          </p:nvPr>
        </p:nvSpPr>
        <p:spPr/>
        <p:txBody>
          <a:bodyPr/>
          <a:p>
            <a:fld id="{7F04C5B3-A9B7-493A-8A28-8FE6CCB000EC}"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1152</TotalTime>
  <Application>LibreOffice/7.5.1.2$MacOSX_X86_64 LibreOffice_project/fcbaee479e84c6cd81291587d2ee68cba099e129</Application>
  <AppVersion>15.0000</AppVersion>
  <Words>558</Words>
  <Paragraphs>133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2023-12-04T12:46:53Z</dcterms:created>
  <dc:creator>Trí Phạm Thanh</dc:creator>
  <dc:description/>
  <dc:language>en-US</dc:language>
  <cp:lastModifiedBy>Trí Phạm Thanh</cp:lastModifiedBy>
  <dcterms:modified xsi:type="dcterms:W3CDTF">2024-01-05T01:10:39Z</dcterms:modified>
  <cp:revision>103</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epartment">
    <vt:lpwstr>FE FPTU HCM</vt:lpwstr>
  </property>
  <property fmtid="{D5CDD505-2E9C-101B-9397-08002B2CF9AE}" pid="3" name="PresentationFormat">
    <vt:lpwstr>Widescreen</vt:lpwstr>
  </property>
  <property fmtid="{D5CDD505-2E9C-101B-9397-08002B2CF9AE}" pid="4" name="Slides">
    <vt:r8>27</vt:r8>
  </property>
</Properties>
</file>